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8" r:id="rId13"/>
    <p:sldId id="269" r:id="rId14"/>
    <p:sldId id="270" r:id="rId15"/>
    <p:sldId id="271" r:id="rId16"/>
    <p:sldId id="272" r:id="rId17"/>
    <p:sldId id="273" r:id="rId18"/>
    <p:sldId id="275"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594D7E-3DC5-4E04-81B1-2DFE5BC67D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FABB3515-0EF9-4D1D-953F-B24BCECCFF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F7038DC7-2ED1-4FF4-A604-66C2562A7BB7}"/>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5" name="Footer Placeholder 4">
            <a:extLst>
              <a:ext uri="{FF2B5EF4-FFF2-40B4-BE49-F238E27FC236}">
                <a16:creationId xmlns:a16="http://schemas.microsoft.com/office/drawing/2014/main" xmlns="" id="{87E8561C-D79A-424F-B8CA-20D1C658BB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1283D6B-D76C-4C33-8ABE-C9036F0ECA28}"/>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366733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8697B7-9BF7-4B9B-9B45-145465F456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764C7CBA-417D-4AC7-9CFE-7DDC88EEE1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ECD89D1-A8C5-4091-9394-756ED5BFD074}"/>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5" name="Footer Placeholder 4">
            <a:extLst>
              <a:ext uri="{FF2B5EF4-FFF2-40B4-BE49-F238E27FC236}">
                <a16:creationId xmlns:a16="http://schemas.microsoft.com/office/drawing/2014/main" xmlns="" id="{879ACC61-DA23-46F0-B854-2098AAC4C0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F3F419F-31C0-4460-87B5-3436DCEB836A}"/>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198346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10F466D-62AC-457D-95B8-46250006C2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8EC43F1-9930-493A-AB07-E8ACD5B4D2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E55D3A5-C7C9-4F2F-97D8-9C8B557EC628}"/>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5" name="Footer Placeholder 4">
            <a:extLst>
              <a:ext uri="{FF2B5EF4-FFF2-40B4-BE49-F238E27FC236}">
                <a16:creationId xmlns:a16="http://schemas.microsoft.com/office/drawing/2014/main" xmlns="" id="{345EF055-4E55-493C-AA28-9DA71F40D1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7C3B099-80AA-4261-A1E5-6E28E1CDB0E7}"/>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200046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162C10-F89B-4B96-BC03-9418946D3C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299EE17-BF6D-4E12-9E13-6D3D302B4B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275C409-E229-4F88-8D1F-FFB8D4AA9522}"/>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5" name="Footer Placeholder 4">
            <a:extLst>
              <a:ext uri="{FF2B5EF4-FFF2-40B4-BE49-F238E27FC236}">
                <a16:creationId xmlns:a16="http://schemas.microsoft.com/office/drawing/2014/main" xmlns="" id="{25B4442E-088A-4794-93D8-F87AE9F7D8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ADF69D5-33E6-4396-82A5-AA7805CCB8DA}"/>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46327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9E2C79-F647-43F8-B8F9-B1AC2AFC56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AAB9986-7723-40C2-B4F2-0EA8A87F44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F689BF2-BF38-42A4-91F1-09A1ECEE616F}"/>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5" name="Footer Placeholder 4">
            <a:extLst>
              <a:ext uri="{FF2B5EF4-FFF2-40B4-BE49-F238E27FC236}">
                <a16:creationId xmlns:a16="http://schemas.microsoft.com/office/drawing/2014/main" xmlns="" id="{F286338B-DA55-4433-BFBA-795E98ED1D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FB01F0D-9E92-4763-9DB0-B5793661EC76}"/>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181903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4838E-AB55-46FC-950F-44AFA9895A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8B855C8-D6CC-492A-9E02-1D51CC4E89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B49E539-88E5-4B86-B45F-29067D59DA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D6B62B0-D704-4851-9176-616FCB75B8A6}"/>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6" name="Footer Placeholder 5">
            <a:extLst>
              <a:ext uri="{FF2B5EF4-FFF2-40B4-BE49-F238E27FC236}">
                <a16:creationId xmlns:a16="http://schemas.microsoft.com/office/drawing/2014/main" xmlns="" id="{BDE7D54B-8EF4-437E-9283-01A56BCACD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E0B81F3-8D77-4B3D-BFCD-02200107FB49}"/>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185645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87C748-E4CF-49F1-8E08-BB15215CC1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EB2A3C4-B767-4D52-A79C-0B4D3F936A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1AB6D12-892A-4100-8377-385AC3A228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32471AE-19B0-45E6-9574-1AEF31771B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7B91F59-632B-4D5B-86B7-D5F1D69273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1194455-02F2-485E-9D05-D7060FF23EAA}"/>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8" name="Footer Placeholder 7">
            <a:extLst>
              <a:ext uri="{FF2B5EF4-FFF2-40B4-BE49-F238E27FC236}">
                <a16:creationId xmlns:a16="http://schemas.microsoft.com/office/drawing/2014/main" xmlns="" id="{19AEA91B-F6C6-420B-A596-0A5BF772A57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EC59DCD2-AD1A-4D4C-82E4-988A73D3643C}"/>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258416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0F91F-CB4C-47B4-BE86-4F3F117BA86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7FC0013A-22BB-48CB-9784-DE268E0181AE}"/>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4" name="Footer Placeholder 3">
            <a:extLst>
              <a:ext uri="{FF2B5EF4-FFF2-40B4-BE49-F238E27FC236}">
                <a16:creationId xmlns:a16="http://schemas.microsoft.com/office/drawing/2014/main" xmlns="" id="{3133E79A-ADBB-4BC5-AD4D-7A54151F48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C07C1A30-ED37-438F-A2AB-BB8F48126360}"/>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348553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0E8A627-7289-46B9-9EC1-90014938328C}"/>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3" name="Footer Placeholder 2">
            <a:extLst>
              <a:ext uri="{FF2B5EF4-FFF2-40B4-BE49-F238E27FC236}">
                <a16:creationId xmlns:a16="http://schemas.microsoft.com/office/drawing/2014/main" xmlns="" id="{44E5CBCC-3768-4306-8E0A-ACC5596053A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1398C4B-C9BD-43D2-BBCE-E85BEA5412B3}"/>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45341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491025-572C-437A-A6BF-61C56D0CD0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EE0D005-D243-4511-A7CD-A6FA8E4892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E1B8256-4104-4C48-842E-C377A5BA4B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412DB02-7C7B-4E0D-9FDA-A3592AD65EB9}"/>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6" name="Footer Placeholder 5">
            <a:extLst>
              <a:ext uri="{FF2B5EF4-FFF2-40B4-BE49-F238E27FC236}">
                <a16:creationId xmlns:a16="http://schemas.microsoft.com/office/drawing/2014/main" xmlns="" id="{5F9C7AC7-4EE4-4609-9545-1C4E2258FC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27BA0B1-6474-4F41-9664-965EC411B584}"/>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24225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BA0FC-B5FE-4FB7-9659-A66E8EB40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39E3C3BB-E961-4E01-AD68-79B078B131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67018F5-706B-490B-B8EE-D5257F56F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8E77C5D-B0CB-4C64-8E4D-33AC33F1BE30}"/>
              </a:ext>
            </a:extLst>
          </p:cNvPr>
          <p:cNvSpPr>
            <a:spLocks noGrp="1"/>
          </p:cNvSpPr>
          <p:nvPr>
            <p:ph type="dt" sz="half" idx="10"/>
          </p:nvPr>
        </p:nvSpPr>
        <p:spPr/>
        <p:txBody>
          <a:bodyPr/>
          <a:lstStyle/>
          <a:p>
            <a:fld id="{4994936C-9F64-4A27-8489-2EEF918BEC34}" type="datetimeFigureOut">
              <a:rPr lang="en-GB" smtClean="0"/>
              <a:t>08/01/2020</a:t>
            </a:fld>
            <a:endParaRPr lang="en-GB"/>
          </a:p>
        </p:txBody>
      </p:sp>
      <p:sp>
        <p:nvSpPr>
          <p:cNvPr id="6" name="Footer Placeholder 5">
            <a:extLst>
              <a:ext uri="{FF2B5EF4-FFF2-40B4-BE49-F238E27FC236}">
                <a16:creationId xmlns:a16="http://schemas.microsoft.com/office/drawing/2014/main" xmlns="" id="{B5B9CF93-4A06-403C-8F22-93339347F3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9B17A70-FEB9-45AE-863E-83E14F4F1401}"/>
              </a:ext>
            </a:extLst>
          </p:cNvPr>
          <p:cNvSpPr>
            <a:spLocks noGrp="1"/>
          </p:cNvSpPr>
          <p:nvPr>
            <p:ph type="sldNum" sz="quarter" idx="12"/>
          </p:nvPr>
        </p:nvSpPr>
        <p:spPr/>
        <p:txBody>
          <a:bodyPr/>
          <a:lstStyle/>
          <a:p>
            <a:fld id="{159B689B-2FF2-446A-9886-5950AB2786E0}" type="slidenum">
              <a:rPr lang="en-GB" smtClean="0"/>
              <a:t>‹#›</a:t>
            </a:fld>
            <a:endParaRPr lang="en-GB"/>
          </a:p>
        </p:txBody>
      </p:sp>
    </p:spTree>
    <p:extLst>
      <p:ext uri="{BB962C8B-B14F-4D97-AF65-F5344CB8AC3E}">
        <p14:creationId xmlns:p14="http://schemas.microsoft.com/office/powerpoint/2010/main" val="265153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C5F8097-EB61-4476-8FA2-DBD226CFA2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B7D4E49-C3F5-4E24-B7D1-E38F3AED4B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C0481C0-2859-4D23-B095-1FDB71BF23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936C-9F64-4A27-8489-2EEF918BEC34}" type="datetimeFigureOut">
              <a:rPr lang="en-GB" smtClean="0"/>
              <a:t>08/01/2020</a:t>
            </a:fld>
            <a:endParaRPr lang="en-GB"/>
          </a:p>
        </p:txBody>
      </p:sp>
      <p:sp>
        <p:nvSpPr>
          <p:cNvPr id="5" name="Footer Placeholder 4">
            <a:extLst>
              <a:ext uri="{FF2B5EF4-FFF2-40B4-BE49-F238E27FC236}">
                <a16:creationId xmlns:a16="http://schemas.microsoft.com/office/drawing/2014/main" xmlns="" id="{E125092A-36EC-4A8E-B28F-EC96D1E989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627A6C0-ECAC-4047-9CEB-5DD1447AA9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B689B-2FF2-446A-9886-5950AB2786E0}" type="slidenum">
              <a:rPr lang="en-GB" smtClean="0"/>
              <a:t>‹#›</a:t>
            </a:fld>
            <a:endParaRPr lang="en-GB"/>
          </a:p>
        </p:txBody>
      </p:sp>
    </p:spTree>
    <p:extLst>
      <p:ext uri="{BB962C8B-B14F-4D97-AF65-F5344CB8AC3E}">
        <p14:creationId xmlns:p14="http://schemas.microsoft.com/office/powerpoint/2010/main" val="523599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CD66748-87E2-4EF2-8E0D-3C75F6C1BB9E}"/>
              </a:ext>
            </a:extLst>
          </p:cNvPr>
          <p:cNvSpPr>
            <a:spLocks noGrp="1"/>
          </p:cNvSpPr>
          <p:nvPr>
            <p:ph type="ctrTitle"/>
          </p:nvPr>
        </p:nvSpPr>
        <p:spPr>
          <a:xfrm>
            <a:off x="6746628" y="1783959"/>
            <a:ext cx="4645250" cy="2889114"/>
          </a:xfrm>
        </p:spPr>
        <p:txBody>
          <a:bodyPr anchor="b">
            <a:normAutofit/>
          </a:bodyPr>
          <a:lstStyle/>
          <a:p>
            <a:pPr algn="l"/>
            <a:r>
              <a:rPr lang="is-IS" sz="3600" b="1" dirty="0">
                <a:solidFill>
                  <a:schemeClr val="bg1"/>
                </a:solidFill>
              </a:rPr>
              <a:t>Kynning á kjarasamningi Félags háskólakennara 2019-2023 fyrir </a:t>
            </a:r>
            <a:r>
              <a:rPr lang="is-IS" sz="3600" b="1" dirty="0" err="1">
                <a:solidFill>
                  <a:schemeClr val="bg1"/>
                </a:solidFill>
              </a:rPr>
              <a:t>akademíska</a:t>
            </a:r>
            <a:r>
              <a:rPr lang="is-IS" sz="3600" b="1" dirty="0">
                <a:solidFill>
                  <a:schemeClr val="bg1"/>
                </a:solidFill>
              </a:rPr>
              <a:t> starfsfólk</a:t>
            </a:r>
            <a:endParaRPr lang="en-GB" sz="3600" b="1" dirty="0">
              <a:solidFill>
                <a:schemeClr val="bg1"/>
              </a:solidFill>
            </a:endParaRPr>
          </a:p>
        </p:txBody>
      </p:sp>
      <p:sp>
        <p:nvSpPr>
          <p:cNvPr id="3" name="Subtitle 2">
            <a:extLst>
              <a:ext uri="{FF2B5EF4-FFF2-40B4-BE49-F238E27FC236}">
                <a16:creationId xmlns:a16="http://schemas.microsoft.com/office/drawing/2014/main" xmlns="" id="{7C5177C3-7691-414C-8096-1C1DC59BB1F3}"/>
              </a:ext>
            </a:extLst>
          </p:cNvPr>
          <p:cNvSpPr>
            <a:spLocks noGrp="1"/>
          </p:cNvSpPr>
          <p:nvPr>
            <p:ph type="subTitle" idx="1"/>
          </p:nvPr>
        </p:nvSpPr>
        <p:spPr>
          <a:xfrm>
            <a:off x="6746627" y="4750893"/>
            <a:ext cx="4645250" cy="1147863"/>
          </a:xfrm>
        </p:spPr>
        <p:txBody>
          <a:bodyPr anchor="t">
            <a:normAutofit/>
          </a:bodyPr>
          <a:lstStyle/>
          <a:p>
            <a:pPr algn="l"/>
            <a:endParaRPr lang="is-IS" sz="2000">
              <a:solidFill>
                <a:schemeClr val="bg1"/>
              </a:solidFill>
            </a:endParaRPr>
          </a:p>
          <a:p>
            <a:pPr algn="l"/>
            <a:r>
              <a:rPr lang="is-IS" sz="2000" b="1">
                <a:solidFill>
                  <a:schemeClr val="bg1"/>
                </a:solidFill>
              </a:rPr>
              <a:t>Miðvikudaginn 8. janúar 2020</a:t>
            </a:r>
          </a:p>
          <a:p>
            <a:pPr algn="l"/>
            <a:endParaRPr lang="en-GB" sz="2000">
              <a:solidFill>
                <a:schemeClr val="bg1"/>
              </a:solidFill>
            </a:endParaRPr>
          </a:p>
        </p:txBody>
      </p:sp>
      <p:sp>
        <p:nvSpPr>
          <p:cNvPr id="11" name="Freeform: Shape 10">
            <a:extLst>
              <a:ext uri="{FF2B5EF4-FFF2-40B4-BE49-F238E27FC236}">
                <a16:creationId xmlns:a16="http://schemas.microsoft.com/office/drawing/2014/main" xmlns=""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xmlns=""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fhlogo8">
            <a:extLst>
              <a:ext uri="{FF2B5EF4-FFF2-40B4-BE49-F238E27FC236}">
                <a16:creationId xmlns:a16="http://schemas.microsoft.com/office/drawing/2014/main" xmlns="" id="{4A3917D2-BE69-4C4B-B2A5-15EDA7F9C2CA}"/>
              </a:ext>
            </a:extLst>
          </p:cNvPr>
          <p:cNvPicPr/>
          <p:nvPr/>
        </p:nvPicPr>
        <p:blipFill>
          <a:blip r:embed="rId2" cstate="print"/>
          <a:stretch>
            <a:fillRect/>
          </a:stretch>
        </p:blipFill>
        <p:spPr bwMode="auto">
          <a:xfrm>
            <a:off x="419382" y="1815323"/>
            <a:ext cx="4047843" cy="1859183"/>
          </a:xfrm>
          <a:prstGeom prst="rect">
            <a:avLst/>
          </a:prstGeom>
          <a:noFill/>
        </p:spPr>
      </p:pic>
    </p:spTree>
    <p:extLst>
      <p:ext uri="{BB962C8B-B14F-4D97-AF65-F5344CB8AC3E}">
        <p14:creationId xmlns:p14="http://schemas.microsoft.com/office/powerpoint/2010/main" val="3423095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B95647D0-6367-460A-A440-F913E445A9FF}"/>
              </a:ext>
            </a:extLst>
          </p:cNvPr>
          <p:cNvSpPr>
            <a:spLocks noGrp="1"/>
          </p:cNvSpPr>
          <p:nvPr>
            <p:ph type="title"/>
          </p:nvPr>
        </p:nvSpPr>
        <p:spPr>
          <a:xfrm>
            <a:off x="640079" y="2053641"/>
            <a:ext cx="3669161" cy="2760098"/>
          </a:xfrm>
        </p:spPr>
        <p:txBody>
          <a:bodyPr>
            <a:normAutofit/>
          </a:bodyPr>
          <a:lstStyle/>
          <a:p>
            <a:r>
              <a:rPr lang="is-IS">
                <a:solidFill>
                  <a:srgbClr val="FFFFFF"/>
                </a:solidFill>
              </a:rPr>
              <a:t>Persónuuppbót og orlofsuppbót</a:t>
            </a:r>
            <a:endParaRPr lang="en-GB">
              <a:solidFill>
                <a:srgbClr val="FFFFFF"/>
              </a:solidFill>
            </a:endParaRPr>
          </a:p>
        </p:txBody>
      </p:sp>
      <p:sp>
        <p:nvSpPr>
          <p:cNvPr id="3" name="Content Placeholder 2">
            <a:extLst>
              <a:ext uri="{FF2B5EF4-FFF2-40B4-BE49-F238E27FC236}">
                <a16:creationId xmlns:a16="http://schemas.microsoft.com/office/drawing/2014/main" xmlns="" id="{2D3131AE-DD69-430D-B115-E75A1E347F43}"/>
              </a:ext>
            </a:extLst>
          </p:cNvPr>
          <p:cNvSpPr>
            <a:spLocks noGrp="1"/>
          </p:cNvSpPr>
          <p:nvPr>
            <p:ph idx="1"/>
          </p:nvPr>
        </p:nvSpPr>
        <p:spPr>
          <a:xfrm>
            <a:off x="6090574" y="801866"/>
            <a:ext cx="5306084" cy="5230634"/>
          </a:xfrm>
        </p:spPr>
        <p:txBody>
          <a:bodyPr anchor="ctr">
            <a:normAutofit lnSpcReduction="10000"/>
          </a:bodyPr>
          <a:lstStyle/>
          <a:p>
            <a:r>
              <a:rPr lang="is-IS" dirty="0">
                <a:solidFill>
                  <a:srgbClr val="000000"/>
                </a:solidFill>
              </a:rPr>
              <a:t>Persónuuppbót/Desemberuppbót á samningstímanum</a:t>
            </a:r>
          </a:p>
          <a:p>
            <a:pPr lvl="1"/>
            <a:r>
              <a:rPr lang="da-DK" sz="2800" dirty="0">
                <a:solidFill>
                  <a:srgbClr val="000000"/>
                </a:solidFill>
              </a:rPr>
              <a:t>2019: 92.000 kr.</a:t>
            </a:r>
          </a:p>
          <a:p>
            <a:pPr lvl="1"/>
            <a:r>
              <a:rPr lang="da-DK" sz="2800" dirty="0">
                <a:solidFill>
                  <a:srgbClr val="000000"/>
                </a:solidFill>
              </a:rPr>
              <a:t>2020: 94.000 kr.</a:t>
            </a:r>
          </a:p>
          <a:p>
            <a:pPr lvl="1"/>
            <a:r>
              <a:rPr lang="da-DK" sz="2800" dirty="0">
                <a:solidFill>
                  <a:srgbClr val="000000"/>
                </a:solidFill>
              </a:rPr>
              <a:t>2021: 96.000 kr.</a:t>
            </a:r>
          </a:p>
          <a:p>
            <a:pPr lvl="1"/>
            <a:r>
              <a:rPr lang="da-DK" sz="2800" dirty="0">
                <a:solidFill>
                  <a:srgbClr val="000000"/>
                </a:solidFill>
              </a:rPr>
              <a:t>2022: 98.000 kr.</a:t>
            </a:r>
          </a:p>
          <a:p>
            <a:r>
              <a:rPr lang="is-IS" dirty="0">
                <a:solidFill>
                  <a:srgbClr val="000000"/>
                </a:solidFill>
              </a:rPr>
              <a:t>Orlofsuppbót á samningstímanum:</a:t>
            </a:r>
          </a:p>
          <a:p>
            <a:pPr lvl="1"/>
            <a:r>
              <a:rPr lang="da-DK" sz="2800" dirty="0">
                <a:solidFill>
                  <a:srgbClr val="000000"/>
                </a:solidFill>
              </a:rPr>
              <a:t>2019: 50.000 kr.</a:t>
            </a:r>
          </a:p>
          <a:p>
            <a:pPr lvl="1"/>
            <a:r>
              <a:rPr lang="da-DK" sz="2800" dirty="0">
                <a:solidFill>
                  <a:srgbClr val="000000"/>
                </a:solidFill>
              </a:rPr>
              <a:t>2020: 51.000 kr.</a:t>
            </a:r>
          </a:p>
          <a:p>
            <a:pPr lvl="1"/>
            <a:r>
              <a:rPr lang="da-DK" sz="2800" dirty="0">
                <a:solidFill>
                  <a:srgbClr val="000000"/>
                </a:solidFill>
              </a:rPr>
              <a:t>2021: 52.000 kr.</a:t>
            </a:r>
          </a:p>
          <a:p>
            <a:pPr lvl="1"/>
            <a:r>
              <a:rPr lang="da-DK" sz="2800" dirty="0">
                <a:solidFill>
                  <a:srgbClr val="000000"/>
                </a:solidFill>
              </a:rPr>
              <a:t>2022: 53.000 kr.</a:t>
            </a:r>
          </a:p>
          <a:p>
            <a:endParaRPr lang="en-GB" dirty="0">
              <a:solidFill>
                <a:srgbClr val="000000"/>
              </a:solidFill>
            </a:endParaRPr>
          </a:p>
        </p:txBody>
      </p:sp>
    </p:spTree>
    <p:extLst>
      <p:ext uri="{BB962C8B-B14F-4D97-AF65-F5344CB8AC3E}">
        <p14:creationId xmlns:p14="http://schemas.microsoft.com/office/powerpoint/2010/main" val="1275377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9747E0FE-8B9C-4DD5-9FAD-8E2CA7230B17}"/>
              </a:ext>
            </a:extLst>
          </p:cNvPr>
          <p:cNvSpPr>
            <a:spLocks noGrp="1"/>
          </p:cNvSpPr>
          <p:nvPr>
            <p:ph type="title"/>
          </p:nvPr>
        </p:nvSpPr>
        <p:spPr>
          <a:xfrm>
            <a:off x="640079" y="2053641"/>
            <a:ext cx="3669161" cy="2760098"/>
          </a:xfrm>
        </p:spPr>
        <p:txBody>
          <a:bodyPr>
            <a:normAutofit/>
          </a:bodyPr>
          <a:lstStyle/>
          <a:p>
            <a:r>
              <a:rPr lang="is-IS">
                <a:solidFill>
                  <a:srgbClr val="FFFFFF"/>
                </a:solidFill>
              </a:rPr>
              <a:t>Stytting vinnuvikunnar</a:t>
            </a:r>
            <a:endParaRPr lang="en-GB">
              <a:solidFill>
                <a:srgbClr val="FFFFFF"/>
              </a:solidFill>
            </a:endParaRPr>
          </a:p>
        </p:txBody>
      </p:sp>
      <p:sp>
        <p:nvSpPr>
          <p:cNvPr id="3" name="Content Placeholder 2">
            <a:extLst>
              <a:ext uri="{FF2B5EF4-FFF2-40B4-BE49-F238E27FC236}">
                <a16:creationId xmlns:a16="http://schemas.microsoft.com/office/drawing/2014/main" xmlns="" id="{44D24442-C8EF-45DC-A440-1C203265A2EF}"/>
              </a:ext>
            </a:extLst>
          </p:cNvPr>
          <p:cNvSpPr>
            <a:spLocks noGrp="1"/>
          </p:cNvSpPr>
          <p:nvPr>
            <p:ph idx="1"/>
          </p:nvPr>
        </p:nvSpPr>
        <p:spPr>
          <a:xfrm>
            <a:off x="6090574" y="801866"/>
            <a:ext cx="5306084" cy="5230634"/>
          </a:xfrm>
        </p:spPr>
        <p:txBody>
          <a:bodyPr anchor="ctr">
            <a:normAutofit/>
          </a:bodyPr>
          <a:lstStyle/>
          <a:p>
            <a:endParaRPr lang="is-IS" dirty="0">
              <a:solidFill>
                <a:srgbClr val="000000"/>
              </a:solidFill>
            </a:endParaRPr>
          </a:p>
          <a:p>
            <a:r>
              <a:rPr lang="is-IS" dirty="0">
                <a:solidFill>
                  <a:srgbClr val="000000"/>
                </a:solidFill>
              </a:rPr>
              <a:t>Í kjarasamningnum er að finna fylgiskjal um stytting vinnuvikunnar. Hér er tekið fram að: </a:t>
            </a:r>
          </a:p>
          <a:p>
            <a:pPr marL="0" indent="0">
              <a:buNone/>
            </a:pPr>
            <a:r>
              <a:rPr lang="is-IS" dirty="0">
                <a:solidFill>
                  <a:srgbClr val="000000"/>
                </a:solidFill>
              </a:rPr>
              <a:t>„</a:t>
            </a:r>
            <a:r>
              <a:rPr lang="is-IS" i="1" dirty="0">
                <a:solidFill>
                  <a:srgbClr val="000000"/>
                </a:solidFill>
              </a:rPr>
              <a:t>Þetta fylgiskjal á ekki við um þá hópa þar sem mælt er fyrir um skiptingu starfsskyldna milli starfsþátta í sérstökum reglum viðkomandi stofnunar</a:t>
            </a:r>
            <a:r>
              <a:rPr lang="is-IS" dirty="0">
                <a:solidFill>
                  <a:srgbClr val="000000"/>
                </a:solidFill>
              </a:rPr>
              <a:t>“</a:t>
            </a:r>
          </a:p>
          <a:p>
            <a:r>
              <a:rPr lang="is-IS" dirty="0">
                <a:solidFill>
                  <a:srgbClr val="000000"/>
                </a:solidFill>
              </a:rPr>
              <a:t>Hér er m.a. átt við </a:t>
            </a:r>
            <a:r>
              <a:rPr lang="is-IS" dirty="0" err="1">
                <a:solidFill>
                  <a:srgbClr val="000000"/>
                </a:solidFill>
              </a:rPr>
              <a:t>akademíska</a:t>
            </a:r>
            <a:r>
              <a:rPr lang="is-IS" dirty="0">
                <a:solidFill>
                  <a:srgbClr val="000000"/>
                </a:solidFill>
              </a:rPr>
              <a:t> starfsmenn við H.Í. </a:t>
            </a:r>
          </a:p>
        </p:txBody>
      </p:sp>
    </p:spTree>
    <p:extLst>
      <p:ext uri="{BB962C8B-B14F-4D97-AF65-F5344CB8AC3E}">
        <p14:creationId xmlns:p14="http://schemas.microsoft.com/office/powerpoint/2010/main" val="235621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21C8DE-7E18-4CA1-ADA2-75785797BA43}"/>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8. Grein - orlof</a:t>
            </a:r>
            <a:endParaRPr lang="en-GB" sz="4000">
              <a:solidFill>
                <a:srgbClr val="FFFFFF"/>
              </a:solidFill>
            </a:endParaRPr>
          </a:p>
        </p:txBody>
      </p:sp>
      <p:sp>
        <p:nvSpPr>
          <p:cNvPr id="3" name="Content Placeholder 2">
            <a:extLst>
              <a:ext uri="{FF2B5EF4-FFF2-40B4-BE49-F238E27FC236}">
                <a16:creationId xmlns:a16="http://schemas.microsoft.com/office/drawing/2014/main" xmlns="" id="{F628415D-9F05-4597-B7A6-4D1B2601206B}"/>
              </a:ext>
            </a:extLst>
          </p:cNvPr>
          <p:cNvSpPr>
            <a:spLocks noGrp="1"/>
          </p:cNvSpPr>
          <p:nvPr>
            <p:ph idx="1"/>
          </p:nvPr>
        </p:nvSpPr>
        <p:spPr>
          <a:xfrm>
            <a:off x="1179226" y="2614411"/>
            <a:ext cx="9833548" cy="3567448"/>
          </a:xfrm>
        </p:spPr>
        <p:txBody>
          <a:bodyPr>
            <a:normAutofit lnSpcReduction="10000"/>
          </a:bodyPr>
          <a:lstStyle/>
          <a:p>
            <a:r>
              <a:rPr lang="is-IS" sz="2400" dirty="0">
                <a:solidFill>
                  <a:srgbClr val="000000"/>
                </a:solidFill>
              </a:rPr>
              <a:t>Fullt orlof verður nú 30 dagar óháð aldri sem þýðir að starfsskyldur verða þau sömu fyrir alla.</a:t>
            </a:r>
          </a:p>
          <a:p>
            <a:r>
              <a:rPr lang="is-IS" sz="2400" dirty="0">
                <a:solidFill>
                  <a:srgbClr val="000000"/>
                </a:solidFill>
              </a:rPr>
              <a:t>Réttur á 15 daga samfelldu orlofi á sumartíma.</a:t>
            </a:r>
          </a:p>
          <a:p>
            <a:r>
              <a:rPr lang="is-IS" sz="2400" dirty="0">
                <a:solidFill>
                  <a:srgbClr val="000000"/>
                </a:solidFill>
              </a:rPr>
              <a:t>Breyttar reglur um 25% lengingu á tímabili utan sumarorlofstíma: Var áður réttur en er nú samkvæmt skriflegri beiðni yfirmanns.</a:t>
            </a:r>
          </a:p>
          <a:p>
            <a:r>
              <a:rPr lang="is-IS" sz="2400" dirty="0">
                <a:solidFill>
                  <a:srgbClr val="000000"/>
                </a:solidFill>
              </a:rPr>
              <a:t>Flutningur á orlofi milli tímabila óheimill nema ef frestað að beiðni yfirmanns. Þó má aldrei flytja meira en 60 daga milli tímabila. Sólarlagsákvæði, dagar umfram 60 falla niður ef þeir hafa ekki verið nýttir fyrir 30. apríl 2023.</a:t>
            </a:r>
          </a:p>
          <a:p>
            <a:r>
              <a:rPr lang="is-IS" sz="2400" dirty="0">
                <a:solidFill>
                  <a:srgbClr val="000000"/>
                </a:solidFill>
              </a:rPr>
              <a:t>Réttur til launalauss orlofs í allt að 30 daga ef komið er úr öðru starfi.</a:t>
            </a:r>
          </a:p>
          <a:p>
            <a:endParaRPr lang="en-GB" sz="2400" dirty="0">
              <a:solidFill>
                <a:srgbClr val="000000"/>
              </a:solidFill>
            </a:endParaRPr>
          </a:p>
        </p:txBody>
      </p:sp>
    </p:spTree>
    <p:extLst>
      <p:ext uri="{BB962C8B-B14F-4D97-AF65-F5344CB8AC3E}">
        <p14:creationId xmlns:p14="http://schemas.microsoft.com/office/powerpoint/2010/main" val="1595153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5FB4D62D-3E77-4E23-B13B-3DF64599CB8E}"/>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9. Grein – ferðatími erlendis</a:t>
            </a:r>
            <a:endParaRPr lang="en-GB" sz="4000">
              <a:solidFill>
                <a:srgbClr val="FFFFFF"/>
              </a:solidFill>
            </a:endParaRPr>
          </a:p>
        </p:txBody>
      </p:sp>
      <p:sp>
        <p:nvSpPr>
          <p:cNvPr id="3" name="Content Placeholder 2">
            <a:extLst>
              <a:ext uri="{FF2B5EF4-FFF2-40B4-BE49-F238E27FC236}">
                <a16:creationId xmlns:a16="http://schemas.microsoft.com/office/drawing/2014/main" xmlns="" id="{15C7B142-5690-46D1-B014-C90261EC0972}"/>
              </a:ext>
            </a:extLst>
          </p:cNvPr>
          <p:cNvSpPr>
            <a:spLocks noGrp="1"/>
          </p:cNvSpPr>
          <p:nvPr>
            <p:ph idx="1"/>
          </p:nvPr>
        </p:nvSpPr>
        <p:spPr>
          <a:xfrm>
            <a:off x="1179226" y="3092969"/>
            <a:ext cx="9833548" cy="3269193"/>
          </a:xfrm>
        </p:spPr>
        <p:txBody>
          <a:bodyPr>
            <a:normAutofit lnSpcReduction="10000"/>
          </a:bodyPr>
          <a:lstStyle/>
          <a:p>
            <a:r>
              <a:rPr lang="is-IS" sz="2400" dirty="0">
                <a:solidFill>
                  <a:srgbClr val="000000"/>
                </a:solidFill>
              </a:rPr>
              <a:t>Greiða skal 3 álagsstundir á 33% álagi sé brottför/heimkoma flugs á virkum degi fyrir </a:t>
            </a:r>
            <a:r>
              <a:rPr lang="is-IS" sz="2400" dirty="0" err="1">
                <a:solidFill>
                  <a:srgbClr val="000000"/>
                </a:solidFill>
              </a:rPr>
              <a:t>kl</a:t>
            </a:r>
            <a:r>
              <a:rPr lang="is-IS" sz="2400" dirty="0">
                <a:solidFill>
                  <a:srgbClr val="000000"/>
                </a:solidFill>
              </a:rPr>
              <a:t> 10:00 og/eða eftir </a:t>
            </a:r>
            <a:r>
              <a:rPr lang="is-IS" sz="2400" dirty="0" err="1">
                <a:solidFill>
                  <a:srgbClr val="000000"/>
                </a:solidFill>
              </a:rPr>
              <a:t>kl</a:t>
            </a:r>
            <a:r>
              <a:rPr lang="is-IS" sz="2400" dirty="0">
                <a:solidFill>
                  <a:srgbClr val="000000"/>
                </a:solidFill>
              </a:rPr>
              <a:t> 15:00. Á almennum og sérstökum frídögum skal samsvarandi greiðsla nema sex álagsstundum á 90% álagi án tillits til hvenær dags flugið er.</a:t>
            </a:r>
          </a:p>
          <a:p>
            <a:r>
              <a:rPr lang="is-IS" sz="2400" dirty="0">
                <a:solidFill>
                  <a:srgbClr val="000000"/>
                </a:solidFill>
              </a:rPr>
              <a:t> Starfsmanni er heimilt að semja um frítíma í stað greiðslu ferðatíma þannig að 20 mínútna frí jafngildir 33,33% álagi, 33 mínútna frí jafngildi 55% álagi og 54 mínútna frí jafngildi 90% álagi. </a:t>
            </a:r>
          </a:p>
          <a:p>
            <a:r>
              <a:rPr lang="is-IS" sz="2400" dirty="0">
                <a:solidFill>
                  <a:srgbClr val="000000"/>
                </a:solidFill>
              </a:rPr>
              <a:t>Bætt við málsgrein um aukið álag á stórhátíðardögum og nánari skilgreining á því þegar þessar greiðslur eru teknar út í frítíma.</a:t>
            </a:r>
          </a:p>
          <a:p>
            <a:endParaRPr lang="en-GB" sz="2400" dirty="0">
              <a:solidFill>
                <a:srgbClr val="000000"/>
              </a:solidFill>
            </a:endParaRPr>
          </a:p>
        </p:txBody>
      </p:sp>
    </p:spTree>
    <p:extLst>
      <p:ext uri="{BB962C8B-B14F-4D97-AF65-F5344CB8AC3E}">
        <p14:creationId xmlns:p14="http://schemas.microsoft.com/office/powerpoint/2010/main" val="2786102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B6225E5-78B7-411C-93D1-07D0503CAB35}"/>
              </a:ext>
            </a:extLst>
          </p:cNvPr>
          <p:cNvSpPr>
            <a:spLocks noGrp="1"/>
          </p:cNvSpPr>
          <p:nvPr>
            <p:ph type="title"/>
          </p:nvPr>
        </p:nvSpPr>
        <p:spPr>
          <a:xfrm>
            <a:off x="640079" y="2053641"/>
            <a:ext cx="3669161" cy="2760098"/>
          </a:xfrm>
        </p:spPr>
        <p:txBody>
          <a:bodyPr>
            <a:normAutofit/>
          </a:bodyPr>
          <a:lstStyle/>
          <a:p>
            <a:r>
              <a:rPr lang="is-IS">
                <a:solidFill>
                  <a:srgbClr val="FFFFFF"/>
                </a:solidFill>
              </a:rPr>
              <a:t>10. Grein – styrktarsjóður	</a:t>
            </a:r>
            <a:endParaRPr lang="en-GB">
              <a:solidFill>
                <a:srgbClr val="FFFFFF"/>
              </a:solidFill>
            </a:endParaRPr>
          </a:p>
        </p:txBody>
      </p:sp>
      <p:sp>
        <p:nvSpPr>
          <p:cNvPr id="3" name="Content Placeholder 2">
            <a:extLst>
              <a:ext uri="{FF2B5EF4-FFF2-40B4-BE49-F238E27FC236}">
                <a16:creationId xmlns:a16="http://schemas.microsoft.com/office/drawing/2014/main" xmlns="" id="{6A1F8997-2F6E-49A9-A614-50E3DD098CA7}"/>
              </a:ext>
            </a:extLst>
          </p:cNvPr>
          <p:cNvSpPr>
            <a:spLocks noGrp="1"/>
          </p:cNvSpPr>
          <p:nvPr>
            <p:ph idx="1"/>
          </p:nvPr>
        </p:nvSpPr>
        <p:spPr>
          <a:xfrm>
            <a:off x="6090574" y="801866"/>
            <a:ext cx="5306084" cy="5230634"/>
          </a:xfrm>
        </p:spPr>
        <p:txBody>
          <a:bodyPr anchor="ctr">
            <a:normAutofit/>
          </a:bodyPr>
          <a:lstStyle/>
          <a:p>
            <a:endParaRPr lang="is-IS" sz="3200" dirty="0">
              <a:solidFill>
                <a:srgbClr val="000000"/>
              </a:solidFill>
            </a:endParaRPr>
          </a:p>
          <a:p>
            <a:endParaRPr lang="is-IS" sz="3200" dirty="0">
              <a:solidFill>
                <a:srgbClr val="000000"/>
              </a:solidFill>
            </a:endParaRPr>
          </a:p>
          <a:p>
            <a:r>
              <a:rPr lang="is-IS" sz="3200" dirty="0">
                <a:solidFill>
                  <a:srgbClr val="000000"/>
                </a:solidFill>
              </a:rPr>
              <a:t>Iðgjald launagreiðanda hækkar í 0,75% af heildarlaunum. Þetta er hækkun frá 0,55% og er til að koma til móts við auknar greiðslur úr </a:t>
            </a:r>
            <a:r>
              <a:rPr lang="is-IS" sz="3200" dirty="0" err="1">
                <a:solidFill>
                  <a:srgbClr val="000000"/>
                </a:solidFill>
              </a:rPr>
              <a:t>styrktarsjóðum</a:t>
            </a:r>
            <a:r>
              <a:rPr lang="is-IS" sz="3200" dirty="0">
                <a:solidFill>
                  <a:srgbClr val="000000"/>
                </a:solidFill>
              </a:rPr>
              <a:t>. </a:t>
            </a:r>
          </a:p>
          <a:p>
            <a:endParaRPr lang="en-GB" sz="3200" dirty="0">
              <a:solidFill>
                <a:srgbClr val="000000"/>
              </a:solidFill>
            </a:endParaRPr>
          </a:p>
        </p:txBody>
      </p:sp>
    </p:spTree>
    <p:extLst>
      <p:ext uri="{BB962C8B-B14F-4D97-AF65-F5344CB8AC3E}">
        <p14:creationId xmlns:p14="http://schemas.microsoft.com/office/powerpoint/2010/main" val="40830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2A94F42-0717-49B9-819C-41ECA82F9D56}"/>
              </a:ext>
            </a:extLst>
          </p:cNvPr>
          <p:cNvSpPr>
            <a:spLocks noGrp="1"/>
          </p:cNvSpPr>
          <p:nvPr>
            <p:ph type="title"/>
          </p:nvPr>
        </p:nvSpPr>
        <p:spPr>
          <a:xfrm>
            <a:off x="640079" y="2053641"/>
            <a:ext cx="3669161" cy="2760098"/>
          </a:xfrm>
        </p:spPr>
        <p:txBody>
          <a:bodyPr>
            <a:normAutofit/>
          </a:bodyPr>
          <a:lstStyle/>
          <a:p>
            <a:r>
              <a:rPr lang="is-IS">
                <a:solidFill>
                  <a:srgbClr val="FFFFFF"/>
                </a:solidFill>
              </a:rPr>
              <a:t>11. Grein - Lífeyrissjóður</a:t>
            </a:r>
            <a:endParaRPr lang="en-GB">
              <a:solidFill>
                <a:srgbClr val="FFFFFF"/>
              </a:solidFill>
            </a:endParaRPr>
          </a:p>
        </p:txBody>
      </p:sp>
      <p:sp>
        <p:nvSpPr>
          <p:cNvPr id="3" name="Content Placeholder 2">
            <a:extLst>
              <a:ext uri="{FF2B5EF4-FFF2-40B4-BE49-F238E27FC236}">
                <a16:creationId xmlns:a16="http://schemas.microsoft.com/office/drawing/2014/main" xmlns="" id="{0816EE2A-7334-4059-8D25-B961ED0B5C2F}"/>
              </a:ext>
            </a:extLst>
          </p:cNvPr>
          <p:cNvSpPr>
            <a:spLocks noGrp="1"/>
          </p:cNvSpPr>
          <p:nvPr>
            <p:ph idx="1"/>
          </p:nvPr>
        </p:nvSpPr>
        <p:spPr>
          <a:xfrm>
            <a:off x="6090574" y="801866"/>
            <a:ext cx="5306084" cy="5230634"/>
          </a:xfrm>
        </p:spPr>
        <p:txBody>
          <a:bodyPr anchor="ctr">
            <a:normAutofit/>
          </a:bodyPr>
          <a:lstStyle/>
          <a:p>
            <a:endParaRPr lang="is-IS" sz="3600" dirty="0">
              <a:solidFill>
                <a:srgbClr val="000000"/>
              </a:solidFill>
            </a:endParaRPr>
          </a:p>
          <a:p>
            <a:r>
              <a:rPr lang="is-IS" sz="3600" dirty="0">
                <a:solidFill>
                  <a:srgbClr val="000000"/>
                </a:solidFill>
              </a:rPr>
              <a:t>Kveður á um skylduaðild félagsmanna að Lífeyrissjóði starfsmanna ríkisins, eins og áður.</a:t>
            </a:r>
          </a:p>
          <a:p>
            <a:endParaRPr lang="en-GB" sz="3600" dirty="0">
              <a:solidFill>
                <a:srgbClr val="000000"/>
              </a:solidFill>
            </a:endParaRPr>
          </a:p>
        </p:txBody>
      </p:sp>
    </p:spTree>
    <p:extLst>
      <p:ext uri="{BB962C8B-B14F-4D97-AF65-F5344CB8AC3E}">
        <p14:creationId xmlns:p14="http://schemas.microsoft.com/office/powerpoint/2010/main" val="2241737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BBA6570-14D8-4BD9-B181-F8F4241DB58E}"/>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Grein 12 – Atkvæðagreiðsla og samningsforsendur</a:t>
            </a:r>
            <a:endParaRPr lang="en-GB" sz="4000">
              <a:solidFill>
                <a:srgbClr val="FFFFFF"/>
              </a:solidFill>
            </a:endParaRPr>
          </a:p>
        </p:txBody>
      </p:sp>
      <p:sp>
        <p:nvSpPr>
          <p:cNvPr id="3" name="Content Placeholder 2">
            <a:extLst>
              <a:ext uri="{FF2B5EF4-FFF2-40B4-BE49-F238E27FC236}">
                <a16:creationId xmlns:a16="http://schemas.microsoft.com/office/drawing/2014/main" xmlns="" id="{33B28BE4-8189-42B3-B807-75250789E9BF}"/>
              </a:ext>
            </a:extLst>
          </p:cNvPr>
          <p:cNvSpPr>
            <a:spLocks noGrp="1"/>
          </p:cNvSpPr>
          <p:nvPr>
            <p:ph idx="1"/>
          </p:nvPr>
        </p:nvSpPr>
        <p:spPr>
          <a:xfrm>
            <a:off x="1056068" y="3092969"/>
            <a:ext cx="9956706" cy="3436619"/>
          </a:xfrm>
        </p:spPr>
        <p:txBody>
          <a:bodyPr>
            <a:normAutofit/>
          </a:bodyPr>
          <a:lstStyle/>
          <a:p>
            <a:r>
              <a:rPr lang="is-IS" sz="2400" dirty="0">
                <a:solidFill>
                  <a:srgbClr val="000000"/>
                </a:solidFill>
              </a:rPr>
              <a:t>Fyrirvarar sem settir voru inn: </a:t>
            </a:r>
          </a:p>
          <a:p>
            <a:pPr lvl="1"/>
            <a:r>
              <a:rPr lang="is-IS" dirty="0">
                <a:solidFill>
                  <a:srgbClr val="000000"/>
                </a:solidFill>
              </a:rPr>
              <a:t>Verði breytingar á almennum vinnumarkaði skulu aðilar taka upp viðræður um hvort og þá með hvaða hætti slík breyting taki gildi gagnvart samningum aðila. </a:t>
            </a:r>
          </a:p>
          <a:p>
            <a:pPr lvl="1"/>
            <a:r>
              <a:rPr lang="is-IS" dirty="0">
                <a:solidFill>
                  <a:srgbClr val="000000"/>
                </a:solidFill>
              </a:rPr>
              <a:t>Verði kjarasamningum á almennum vinnumarkaði sagt upp á grundvelli forsenduákvæðis þeirra á gildistíma samnings þessa er hvorum samningsaðila heimild að segja upp samningum með 3 mánaða fyrirvara. </a:t>
            </a:r>
          </a:p>
          <a:p>
            <a:pPr lvl="1"/>
            <a:r>
              <a:rPr lang="is-IS" dirty="0">
                <a:solidFill>
                  <a:srgbClr val="000000"/>
                </a:solidFill>
              </a:rPr>
              <a:t>Verði endurskoðun Lánasjóðs íslenskra námsmanna ekki lokið fyrir 1. janúar 2021, myndast heimild til uppsagnar kjarasamnings.</a:t>
            </a:r>
          </a:p>
          <a:p>
            <a:endParaRPr lang="en-GB" sz="2400" dirty="0">
              <a:solidFill>
                <a:srgbClr val="000000"/>
              </a:solidFill>
            </a:endParaRPr>
          </a:p>
        </p:txBody>
      </p:sp>
    </p:spTree>
    <p:extLst>
      <p:ext uri="{BB962C8B-B14F-4D97-AF65-F5344CB8AC3E}">
        <p14:creationId xmlns:p14="http://schemas.microsoft.com/office/powerpoint/2010/main" val="1562711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92E1EE3F-47C2-41F4-B7E9-A61A04D9C3AA}"/>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Bókanir</a:t>
            </a:r>
            <a:endParaRPr lang="en-GB" sz="4000">
              <a:solidFill>
                <a:srgbClr val="FFFFFF"/>
              </a:solidFill>
            </a:endParaRPr>
          </a:p>
        </p:txBody>
      </p:sp>
      <p:sp>
        <p:nvSpPr>
          <p:cNvPr id="3" name="Content Placeholder 2">
            <a:extLst>
              <a:ext uri="{FF2B5EF4-FFF2-40B4-BE49-F238E27FC236}">
                <a16:creationId xmlns:a16="http://schemas.microsoft.com/office/drawing/2014/main" xmlns="" id="{8B5AF865-8597-4345-9AA8-53009A149FA8}"/>
              </a:ext>
            </a:extLst>
          </p:cNvPr>
          <p:cNvSpPr>
            <a:spLocks noGrp="1"/>
          </p:cNvSpPr>
          <p:nvPr>
            <p:ph idx="1"/>
          </p:nvPr>
        </p:nvSpPr>
        <p:spPr>
          <a:xfrm>
            <a:off x="1017431" y="2446986"/>
            <a:ext cx="9995343" cy="4069724"/>
          </a:xfrm>
        </p:spPr>
        <p:txBody>
          <a:bodyPr>
            <a:normAutofit/>
          </a:bodyPr>
          <a:lstStyle/>
          <a:p>
            <a:r>
              <a:rPr lang="is-IS" sz="1800" b="1" dirty="0">
                <a:solidFill>
                  <a:srgbClr val="000000"/>
                </a:solidFill>
              </a:rPr>
              <a:t>Bókun 1</a:t>
            </a:r>
            <a:r>
              <a:rPr lang="is-IS" sz="1800" dirty="0">
                <a:solidFill>
                  <a:srgbClr val="000000"/>
                </a:solidFill>
              </a:rPr>
              <a:t>: Um undanþágu 55 ára og eldri frá næturvöktum og bakvöktum sé þess óskað og lengdur uppsagnarfrestur fyrir 55 ára og eldri sem starfað hafa </a:t>
            </a:r>
            <a:r>
              <a:rPr lang="is-IS" sz="1800" dirty="0" err="1">
                <a:solidFill>
                  <a:srgbClr val="000000"/>
                </a:solidFill>
              </a:rPr>
              <a:t>amk</a:t>
            </a:r>
            <a:r>
              <a:rPr lang="is-IS" sz="1800" dirty="0">
                <a:solidFill>
                  <a:srgbClr val="000000"/>
                </a:solidFill>
              </a:rPr>
              <a:t>. 10 ár samfellt hjá sömu stofnun.</a:t>
            </a:r>
          </a:p>
          <a:p>
            <a:r>
              <a:rPr lang="is-IS" sz="1800" b="1" dirty="0">
                <a:solidFill>
                  <a:srgbClr val="000000"/>
                </a:solidFill>
              </a:rPr>
              <a:t>Bókun 2</a:t>
            </a:r>
            <a:r>
              <a:rPr lang="is-IS" sz="1800" dirty="0">
                <a:solidFill>
                  <a:srgbClr val="000000"/>
                </a:solidFill>
              </a:rPr>
              <a:t>: Um endurskoðun veikindakaflans (12. kafla). Vinna mun hefjast í ágúst 2021 og á að ljúka eigi síðar en 1. maí 2022 (um </a:t>
            </a:r>
            <a:r>
              <a:rPr lang="is-IS" sz="1800" dirty="0" err="1">
                <a:solidFill>
                  <a:srgbClr val="000000"/>
                </a:solidFill>
              </a:rPr>
              <a:t>snemmbær</a:t>
            </a:r>
            <a:r>
              <a:rPr lang="is-IS" sz="1800" dirty="0">
                <a:solidFill>
                  <a:srgbClr val="000000"/>
                </a:solidFill>
              </a:rPr>
              <a:t> inngrip, skilgreiningu á langtíma- og skammtímaveikindum, framkvæmd talningar á veikindadögum og um það hvort þær eigi að ná yfir veikindi nákominna, ekki eingöngu veikindi barna).</a:t>
            </a:r>
          </a:p>
          <a:p>
            <a:r>
              <a:rPr lang="is-IS" sz="1800" b="1" dirty="0">
                <a:solidFill>
                  <a:srgbClr val="000000"/>
                </a:solidFill>
              </a:rPr>
              <a:t>Bókun 3</a:t>
            </a:r>
            <a:r>
              <a:rPr lang="is-IS" sz="1800" dirty="0">
                <a:solidFill>
                  <a:srgbClr val="000000"/>
                </a:solidFill>
              </a:rPr>
              <a:t>: fjallar um að fara skuli fram heildarmat á umgjörð fræðslumála með tilliti til tæknibreytinga sem munu hafa áhrif á starfsumhverfi og inntak starfa hjá ríkinu og hvernig skuli tryggja að starfsfólk fái viðeigandi hæfni til að takast á við breytt verkefni. Í því samhengi á að skoða starfsþróunaráætlanir og námsleyfi. Þessi vinna á að hefjast 9. september 2021 og niðurstöður matsins að liggja fyrir í apríl 2022. </a:t>
            </a:r>
          </a:p>
          <a:p>
            <a:r>
              <a:rPr lang="is-IS" sz="1800" b="1" dirty="0">
                <a:solidFill>
                  <a:srgbClr val="000000"/>
                </a:solidFill>
              </a:rPr>
              <a:t>Bókun 4</a:t>
            </a:r>
            <a:r>
              <a:rPr lang="is-IS" sz="1800" dirty="0">
                <a:solidFill>
                  <a:srgbClr val="000000"/>
                </a:solidFill>
              </a:rPr>
              <a:t>: Um Upptöku launaþróunartryggingar milli opinbera og almenna vinnumarkaðsins. Launaþróunartryggingunni er ætlað að tryggja að launaþróun sé að jafnaði svipuð hjá opinberum starfsmönnum og á almennum markaði. </a:t>
            </a:r>
          </a:p>
          <a:p>
            <a:r>
              <a:rPr lang="is-IS" sz="1800" b="1" dirty="0">
                <a:solidFill>
                  <a:srgbClr val="000000"/>
                </a:solidFill>
              </a:rPr>
              <a:t>Bókun 5</a:t>
            </a:r>
            <a:r>
              <a:rPr lang="is-IS" sz="1800" dirty="0">
                <a:solidFill>
                  <a:srgbClr val="000000"/>
                </a:solidFill>
              </a:rPr>
              <a:t>: Um yfirvinnu 1 og 2 hjá hlutastarfsfólki (sjá hér fyrr).</a:t>
            </a:r>
          </a:p>
          <a:p>
            <a:endParaRPr lang="en-GB" sz="1800" dirty="0">
              <a:solidFill>
                <a:srgbClr val="000000"/>
              </a:solidFill>
            </a:endParaRPr>
          </a:p>
        </p:txBody>
      </p:sp>
    </p:spTree>
    <p:extLst>
      <p:ext uri="{BB962C8B-B14F-4D97-AF65-F5344CB8AC3E}">
        <p14:creationId xmlns:p14="http://schemas.microsoft.com/office/powerpoint/2010/main" val="3519552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0C8F4F4-61A2-4779-8E1C-12A3761580B6}"/>
              </a:ext>
            </a:extLst>
          </p:cNvPr>
          <p:cNvSpPr>
            <a:spLocks noGrp="1"/>
          </p:cNvSpPr>
          <p:nvPr>
            <p:ph type="title"/>
          </p:nvPr>
        </p:nvSpPr>
        <p:spPr>
          <a:xfrm>
            <a:off x="640079" y="2053641"/>
            <a:ext cx="3669161" cy="2760098"/>
          </a:xfrm>
        </p:spPr>
        <p:txBody>
          <a:bodyPr>
            <a:normAutofit/>
          </a:bodyPr>
          <a:lstStyle/>
          <a:p>
            <a:r>
              <a:rPr lang="is-IS">
                <a:solidFill>
                  <a:srgbClr val="FFFFFF"/>
                </a:solidFill>
              </a:rPr>
              <a:t>Samkomulag við H.Í. </a:t>
            </a:r>
            <a:endParaRPr lang="en-GB">
              <a:solidFill>
                <a:srgbClr val="FFFFFF"/>
              </a:solidFill>
            </a:endParaRPr>
          </a:p>
        </p:txBody>
      </p:sp>
      <p:sp>
        <p:nvSpPr>
          <p:cNvPr id="3" name="Content Placeholder 2">
            <a:extLst>
              <a:ext uri="{FF2B5EF4-FFF2-40B4-BE49-F238E27FC236}">
                <a16:creationId xmlns:a16="http://schemas.microsoft.com/office/drawing/2014/main" xmlns="" id="{EC791799-A0AB-47FC-8E62-6A8388D1BA2A}"/>
              </a:ext>
            </a:extLst>
          </p:cNvPr>
          <p:cNvSpPr>
            <a:spLocks noGrp="1"/>
          </p:cNvSpPr>
          <p:nvPr>
            <p:ph idx="1"/>
          </p:nvPr>
        </p:nvSpPr>
        <p:spPr>
          <a:xfrm>
            <a:off x="6090574" y="801866"/>
            <a:ext cx="5306084" cy="5230634"/>
          </a:xfrm>
        </p:spPr>
        <p:txBody>
          <a:bodyPr anchor="ctr">
            <a:normAutofit lnSpcReduction="10000"/>
          </a:bodyPr>
          <a:lstStyle/>
          <a:p>
            <a:r>
              <a:rPr lang="is-IS" dirty="0">
                <a:solidFill>
                  <a:srgbClr val="000000"/>
                </a:solidFill>
              </a:rPr>
              <a:t>Stofnanasamningnum fylgir samkomulagi milli H.Í. og F.H. </a:t>
            </a:r>
            <a:endParaRPr lang="en-GB" dirty="0">
              <a:solidFill>
                <a:srgbClr val="000000"/>
              </a:solidFill>
            </a:endParaRPr>
          </a:p>
          <a:p>
            <a:pPr lvl="1"/>
            <a:r>
              <a:rPr lang="en-GB" sz="2800" dirty="0" err="1">
                <a:solidFill>
                  <a:srgbClr val="000000"/>
                </a:solidFill>
              </a:rPr>
              <a:t>Samkomulag</a:t>
            </a:r>
            <a:r>
              <a:rPr lang="en-GB" sz="2800" dirty="0">
                <a:solidFill>
                  <a:srgbClr val="000000"/>
                </a:solidFill>
              </a:rPr>
              <a:t> um </a:t>
            </a:r>
            <a:r>
              <a:rPr lang="en-GB" sz="2800" dirty="0" err="1">
                <a:solidFill>
                  <a:srgbClr val="000000"/>
                </a:solidFill>
              </a:rPr>
              <a:t>endurskoðun</a:t>
            </a:r>
            <a:r>
              <a:rPr lang="en-GB" sz="2800" dirty="0">
                <a:solidFill>
                  <a:srgbClr val="000000"/>
                </a:solidFill>
              </a:rPr>
              <a:t> </a:t>
            </a:r>
            <a:r>
              <a:rPr lang="en-GB" sz="2800" dirty="0" err="1">
                <a:solidFill>
                  <a:srgbClr val="000000"/>
                </a:solidFill>
              </a:rPr>
              <a:t>matkerfis</a:t>
            </a:r>
            <a:r>
              <a:rPr lang="en-GB" sz="2800" dirty="0">
                <a:solidFill>
                  <a:srgbClr val="000000"/>
                </a:solidFill>
              </a:rPr>
              <a:t> </a:t>
            </a:r>
            <a:r>
              <a:rPr lang="en-GB" sz="2800" dirty="0" err="1">
                <a:solidFill>
                  <a:srgbClr val="000000"/>
                </a:solidFill>
              </a:rPr>
              <a:t>opinberra</a:t>
            </a:r>
            <a:r>
              <a:rPr lang="en-GB" sz="2800" dirty="0">
                <a:solidFill>
                  <a:srgbClr val="000000"/>
                </a:solidFill>
              </a:rPr>
              <a:t> </a:t>
            </a:r>
            <a:r>
              <a:rPr lang="en-GB" sz="2800" dirty="0" err="1">
                <a:solidFill>
                  <a:srgbClr val="000000"/>
                </a:solidFill>
              </a:rPr>
              <a:t>Háskólameðal</a:t>
            </a:r>
            <a:r>
              <a:rPr lang="en-GB" sz="2800" dirty="0">
                <a:solidFill>
                  <a:srgbClr val="000000"/>
                </a:solidFill>
              </a:rPr>
              <a:t> </a:t>
            </a:r>
            <a:r>
              <a:rPr lang="en-GB" sz="2800" dirty="0" err="1">
                <a:solidFill>
                  <a:srgbClr val="000000"/>
                </a:solidFill>
              </a:rPr>
              <a:t>annars</a:t>
            </a:r>
            <a:r>
              <a:rPr lang="en-GB" sz="2800" dirty="0">
                <a:solidFill>
                  <a:srgbClr val="000000"/>
                </a:solidFill>
              </a:rPr>
              <a:t> </a:t>
            </a:r>
            <a:r>
              <a:rPr lang="en-GB" sz="2800" dirty="0" err="1">
                <a:solidFill>
                  <a:srgbClr val="000000"/>
                </a:solidFill>
              </a:rPr>
              <a:t>hvað</a:t>
            </a:r>
            <a:r>
              <a:rPr lang="en-GB" sz="2800" dirty="0">
                <a:solidFill>
                  <a:srgbClr val="000000"/>
                </a:solidFill>
              </a:rPr>
              <a:t> </a:t>
            </a:r>
            <a:r>
              <a:rPr lang="en-GB" sz="2800" dirty="0" err="1">
                <a:solidFill>
                  <a:srgbClr val="000000"/>
                </a:solidFill>
              </a:rPr>
              <a:t>varðar</a:t>
            </a:r>
            <a:r>
              <a:rPr lang="en-GB" sz="2800" dirty="0">
                <a:solidFill>
                  <a:srgbClr val="000000"/>
                </a:solidFill>
              </a:rPr>
              <a:t> </a:t>
            </a:r>
            <a:r>
              <a:rPr lang="en-GB" sz="2800" dirty="0" err="1">
                <a:solidFill>
                  <a:srgbClr val="000000"/>
                </a:solidFill>
              </a:rPr>
              <a:t>stjórnun,kennslu</a:t>
            </a:r>
            <a:r>
              <a:rPr lang="en-GB" sz="2800" dirty="0">
                <a:solidFill>
                  <a:srgbClr val="000000"/>
                </a:solidFill>
              </a:rPr>
              <a:t> og </a:t>
            </a:r>
            <a:r>
              <a:rPr lang="en-GB" sz="2800" dirty="0" err="1">
                <a:solidFill>
                  <a:srgbClr val="000000"/>
                </a:solidFill>
              </a:rPr>
              <a:t>þjónustu</a:t>
            </a:r>
            <a:r>
              <a:rPr lang="en-GB" sz="2800" dirty="0">
                <a:solidFill>
                  <a:srgbClr val="000000"/>
                </a:solidFill>
              </a:rPr>
              <a:t>  og um </a:t>
            </a:r>
            <a:r>
              <a:rPr lang="en-GB" sz="2800" dirty="0" err="1">
                <a:solidFill>
                  <a:srgbClr val="000000"/>
                </a:solidFill>
              </a:rPr>
              <a:t>breytingar</a:t>
            </a:r>
            <a:r>
              <a:rPr lang="en-GB" sz="2800" dirty="0">
                <a:solidFill>
                  <a:srgbClr val="000000"/>
                </a:solidFill>
              </a:rPr>
              <a:t> á </a:t>
            </a:r>
            <a:r>
              <a:rPr lang="en-GB" sz="2800" dirty="0" err="1">
                <a:solidFill>
                  <a:srgbClr val="000000"/>
                </a:solidFill>
              </a:rPr>
              <a:t>umgjörð</a:t>
            </a:r>
            <a:r>
              <a:rPr lang="en-GB" sz="2800" dirty="0">
                <a:solidFill>
                  <a:srgbClr val="000000"/>
                </a:solidFill>
              </a:rPr>
              <a:t> og </a:t>
            </a:r>
            <a:r>
              <a:rPr lang="en-GB" sz="2800" dirty="0" err="1">
                <a:solidFill>
                  <a:srgbClr val="000000"/>
                </a:solidFill>
              </a:rPr>
              <a:t>skipulag</a:t>
            </a:r>
            <a:r>
              <a:rPr lang="en-GB" sz="2800" dirty="0">
                <a:solidFill>
                  <a:srgbClr val="000000"/>
                </a:solidFill>
              </a:rPr>
              <a:t> </a:t>
            </a:r>
            <a:r>
              <a:rPr lang="en-GB" sz="2800" dirty="0" err="1">
                <a:solidFill>
                  <a:srgbClr val="000000"/>
                </a:solidFill>
              </a:rPr>
              <a:t>matkerfisins</a:t>
            </a:r>
            <a:r>
              <a:rPr lang="en-GB" sz="2800" dirty="0">
                <a:solidFill>
                  <a:srgbClr val="000000"/>
                </a:solidFill>
              </a:rPr>
              <a:t> </a:t>
            </a:r>
            <a:r>
              <a:rPr lang="en-GB" sz="2800" dirty="0" err="1">
                <a:solidFill>
                  <a:srgbClr val="000000"/>
                </a:solidFill>
              </a:rPr>
              <a:t>með</a:t>
            </a:r>
            <a:r>
              <a:rPr lang="en-GB" sz="2800" dirty="0">
                <a:solidFill>
                  <a:srgbClr val="000000"/>
                </a:solidFill>
              </a:rPr>
              <a:t> </a:t>
            </a:r>
            <a:r>
              <a:rPr lang="en-GB" sz="2800" dirty="0" err="1">
                <a:solidFill>
                  <a:srgbClr val="000000"/>
                </a:solidFill>
              </a:rPr>
              <a:t>aðkomu</a:t>
            </a:r>
            <a:r>
              <a:rPr lang="en-GB" sz="2800" dirty="0">
                <a:solidFill>
                  <a:srgbClr val="000000"/>
                </a:solidFill>
              </a:rPr>
              <a:t> </a:t>
            </a:r>
            <a:r>
              <a:rPr lang="en-GB" sz="2800" dirty="0" err="1">
                <a:solidFill>
                  <a:srgbClr val="000000"/>
                </a:solidFill>
              </a:rPr>
              <a:t>Félags</a:t>
            </a:r>
            <a:r>
              <a:rPr lang="en-GB" sz="2800" dirty="0">
                <a:solidFill>
                  <a:srgbClr val="000000"/>
                </a:solidFill>
              </a:rPr>
              <a:t> háskólakennara</a:t>
            </a:r>
          </a:p>
          <a:p>
            <a:pPr lvl="1"/>
            <a:r>
              <a:rPr lang="en-GB" sz="2800" dirty="0" err="1">
                <a:solidFill>
                  <a:srgbClr val="000000"/>
                </a:solidFill>
              </a:rPr>
              <a:t>Samkomulag</a:t>
            </a:r>
            <a:r>
              <a:rPr lang="en-GB" sz="2800" dirty="0">
                <a:solidFill>
                  <a:srgbClr val="000000"/>
                </a:solidFill>
              </a:rPr>
              <a:t> um </a:t>
            </a:r>
            <a:r>
              <a:rPr lang="en-GB" sz="2800" dirty="0" err="1">
                <a:solidFill>
                  <a:srgbClr val="000000"/>
                </a:solidFill>
              </a:rPr>
              <a:t>að</a:t>
            </a:r>
            <a:r>
              <a:rPr lang="en-GB" sz="2800" dirty="0">
                <a:solidFill>
                  <a:srgbClr val="000000"/>
                </a:solidFill>
              </a:rPr>
              <a:t> </a:t>
            </a:r>
            <a:r>
              <a:rPr lang="en-GB" sz="2800" dirty="0" err="1">
                <a:solidFill>
                  <a:srgbClr val="000000"/>
                </a:solidFill>
              </a:rPr>
              <a:t>starfshóp</a:t>
            </a:r>
            <a:r>
              <a:rPr lang="en-GB" sz="2800" dirty="0">
                <a:solidFill>
                  <a:srgbClr val="000000"/>
                </a:solidFill>
              </a:rPr>
              <a:t> </a:t>
            </a:r>
            <a:r>
              <a:rPr lang="en-GB" sz="2800" dirty="0" err="1">
                <a:solidFill>
                  <a:srgbClr val="000000"/>
                </a:solidFill>
              </a:rPr>
              <a:t>verður</a:t>
            </a:r>
            <a:r>
              <a:rPr lang="en-GB" sz="2800" dirty="0">
                <a:solidFill>
                  <a:srgbClr val="000000"/>
                </a:solidFill>
              </a:rPr>
              <a:t> </a:t>
            </a:r>
            <a:r>
              <a:rPr lang="en-GB" sz="2800" dirty="0" err="1">
                <a:solidFill>
                  <a:srgbClr val="000000"/>
                </a:solidFill>
              </a:rPr>
              <a:t>skipaður</a:t>
            </a:r>
            <a:r>
              <a:rPr lang="en-GB" sz="2800" dirty="0">
                <a:solidFill>
                  <a:srgbClr val="000000"/>
                </a:solidFill>
              </a:rPr>
              <a:t> </a:t>
            </a:r>
            <a:r>
              <a:rPr lang="en-GB" sz="2800" dirty="0" err="1">
                <a:solidFill>
                  <a:srgbClr val="000000"/>
                </a:solidFill>
              </a:rPr>
              <a:t>til</a:t>
            </a:r>
            <a:r>
              <a:rPr lang="en-GB" sz="2800" dirty="0">
                <a:solidFill>
                  <a:srgbClr val="000000"/>
                </a:solidFill>
              </a:rPr>
              <a:t> </a:t>
            </a:r>
            <a:r>
              <a:rPr lang="en-GB" sz="2800" dirty="0" err="1">
                <a:solidFill>
                  <a:srgbClr val="000000"/>
                </a:solidFill>
              </a:rPr>
              <a:t>þess</a:t>
            </a:r>
            <a:r>
              <a:rPr lang="en-GB" sz="2800" dirty="0">
                <a:solidFill>
                  <a:srgbClr val="000000"/>
                </a:solidFill>
              </a:rPr>
              <a:t> </a:t>
            </a:r>
            <a:r>
              <a:rPr lang="en-GB" sz="2800" dirty="0" err="1">
                <a:solidFill>
                  <a:srgbClr val="000000"/>
                </a:solidFill>
              </a:rPr>
              <a:t>að</a:t>
            </a:r>
            <a:r>
              <a:rPr lang="en-GB" sz="2800" dirty="0">
                <a:solidFill>
                  <a:srgbClr val="000000"/>
                </a:solidFill>
              </a:rPr>
              <a:t> </a:t>
            </a:r>
            <a:r>
              <a:rPr lang="en-GB" sz="2800" dirty="0" err="1">
                <a:solidFill>
                  <a:srgbClr val="000000"/>
                </a:solidFill>
              </a:rPr>
              <a:t>samræma</a:t>
            </a:r>
            <a:r>
              <a:rPr lang="en-GB" sz="2800" dirty="0">
                <a:solidFill>
                  <a:srgbClr val="000000"/>
                </a:solidFill>
              </a:rPr>
              <a:t> </a:t>
            </a:r>
            <a:r>
              <a:rPr lang="en-GB" sz="2800" dirty="0" err="1">
                <a:solidFill>
                  <a:srgbClr val="000000"/>
                </a:solidFill>
              </a:rPr>
              <a:t>reikniformúlu</a:t>
            </a:r>
            <a:r>
              <a:rPr lang="en-GB" sz="2800" dirty="0">
                <a:solidFill>
                  <a:srgbClr val="000000"/>
                </a:solidFill>
              </a:rPr>
              <a:t> </a:t>
            </a:r>
            <a:r>
              <a:rPr lang="en-GB" sz="2800" dirty="0" err="1">
                <a:solidFill>
                  <a:srgbClr val="000000"/>
                </a:solidFill>
              </a:rPr>
              <a:t>kennslu</a:t>
            </a:r>
            <a:r>
              <a:rPr lang="en-GB" sz="2800" dirty="0">
                <a:solidFill>
                  <a:srgbClr val="000000"/>
                </a:solidFill>
              </a:rPr>
              <a:t> </a:t>
            </a:r>
            <a:r>
              <a:rPr lang="en-GB" sz="2800" dirty="0" err="1">
                <a:solidFill>
                  <a:srgbClr val="000000"/>
                </a:solidFill>
              </a:rPr>
              <a:t>innan</a:t>
            </a:r>
            <a:r>
              <a:rPr lang="en-GB" sz="2800" dirty="0">
                <a:solidFill>
                  <a:srgbClr val="000000"/>
                </a:solidFill>
              </a:rPr>
              <a:t> Háskóla Íslands. </a:t>
            </a:r>
            <a:endParaRPr lang="is-IS" sz="2800" dirty="0">
              <a:solidFill>
                <a:srgbClr val="000000"/>
              </a:solidFill>
            </a:endParaRPr>
          </a:p>
        </p:txBody>
      </p:sp>
    </p:spTree>
    <p:extLst>
      <p:ext uri="{BB962C8B-B14F-4D97-AF65-F5344CB8AC3E}">
        <p14:creationId xmlns:p14="http://schemas.microsoft.com/office/powerpoint/2010/main" val="789299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2FBAF98C-F8ED-4339-9255-0167B7C4324F}"/>
              </a:ext>
            </a:extLst>
          </p:cNvPr>
          <p:cNvSpPr>
            <a:spLocks noGrp="1"/>
          </p:cNvSpPr>
          <p:nvPr>
            <p:ph type="title"/>
          </p:nvPr>
        </p:nvSpPr>
        <p:spPr>
          <a:xfrm>
            <a:off x="640079" y="2053641"/>
            <a:ext cx="3669161" cy="2760098"/>
          </a:xfrm>
        </p:spPr>
        <p:txBody>
          <a:bodyPr>
            <a:normAutofit/>
          </a:bodyPr>
          <a:lstStyle/>
          <a:p>
            <a:r>
              <a:rPr lang="is-IS">
                <a:solidFill>
                  <a:srgbClr val="FFFFFF"/>
                </a:solidFill>
              </a:rPr>
              <a:t>Að lokum</a:t>
            </a:r>
            <a:endParaRPr lang="en-GB">
              <a:solidFill>
                <a:srgbClr val="FFFFFF"/>
              </a:solidFill>
            </a:endParaRPr>
          </a:p>
        </p:txBody>
      </p:sp>
      <p:sp>
        <p:nvSpPr>
          <p:cNvPr id="3" name="Content Placeholder 2">
            <a:extLst>
              <a:ext uri="{FF2B5EF4-FFF2-40B4-BE49-F238E27FC236}">
                <a16:creationId xmlns:a16="http://schemas.microsoft.com/office/drawing/2014/main" xmlns="" id="{A5187152-B33C-415C-A2CB-9662596E97E8}"/>
              </a:ext>
            </a:extLst>
          </p:cNvPr>
          <p:cNvSpPr>
            <a:spLocks noGrp="1"/>
          </p:cNvSpPr>
          <p:nvPr>
            <p:ph idx="1"/>
          </p:nvPr>
        </p:nvSpPr>
        <p:spPr>
          <a:xfrm>
            <a:off x="6090574" y="801866"/>
            <a:ext cx="5306084" cy="5230634"/>
          </a:xfrm>
        </p:spPr>
        <p:txBody>
          <a:bodyPr anchor="ctr">
            <a:normAutofit/>
          </a:bodyPr>
          <a:lstStyle/>
          <a:p>
            <a:endParaRPr lang="is-IS" dirty="0">
              <a:solidFill>
                <a:srgbClr val="000000"/>
              </a:solidFill>
            </a:endParaRPr>
          </a:p>
          <a:p>
            <a:r>
              <a:rPr lang="is-IS" dirty="0">
                <a:solidFill>
                  <a:srgbClr val="000000"/>
                </a:solidFill>
              </a:rPr>
              <a:t>Rafræn atkvæðagreiðsla um samninginn mun hefjast í dag, </a:t>
            </a:r>
            <a:r>
              <a:rPr lang="is-IS" b="1" u="sng" dirty="0">
                <a:solidFill>
                  <a:srgbClr val="000000"/>
                </a:solidFill>
              </a:rPr>
              <a:t>miðvikudaginn 8. janúar kl. 15.  </a:t>
            </a:r>
            <a:r>
              <a:rPr lang="is-IS" dirty="0">
                <a:solidFill>
                  <a:srgbClr val="000000"/>
                </a:solidFill>
              </a:rPr>
              <a:t>Félagsmönnum verður sendur tölvupóstur um það hvernig hún fer fram eftir þennan fund.</a:t>
            </a:r>
          </a:p>
          <a:p>
            <a:r>
              <a:rPr lang="is-IS" dirty="0">
                <a:solidFill>
                  <a:srgbClr val="000000"/>
                </a:solidFill>
              </a:rPr>
              <a:t>Atkvæðagreiðslu mun ljúka kl. 15 fimmtudaginn 16. janúar nk.</a:t>
            </a:r>
          </a:p>
          <a:p>
            <a:endParaRPr lang="en-GB" dirty="0">
              <a:solidFill>
                <a:srgbClr val="000000"/>
              </a:solidFill>
            </a:endParaRPr>
          </a:p>
        </p:txBody>
      </p:sp>
    </p:spTree>
    <p:extLst>
      <p:ext uri="{BB962C8B-B14F-4D97-AF65-F5344CB8AC3E}">
        <p14:creationId xmlns:p14="http://schemas.microsoft.com/office/powerpoint/2010/main" val="71295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979E7F7-C733-470F-B377-CFCBE2E55F67}"/>
              </a:ext>
            </a:extLst>
          </p:cNvPr>
          <p:cNvSpPr>
            <a:spLocks noGrp="1"/>
          </p:cNvSpPr>
          <p:nvPr>
            <p:ph type="title"/>
          </p:nvPr>
        </p:nvSpPr>
        <p:spPr>
          <a:xfrm>
            <a:off x="640079" y="2053641"/>
            <a:ext cx="3669161" cy="2760098"/>
          </a:xfrm>
        </p:spPr>
        <p:txBody>
          <a:bodyPr>
            <a:normAutofit/>
          </a:bodyPr>
          <a:lstStyle/>
          <a:p>
            <a:r>
              <a:rPr lang="is-IS">
                <a:solidFill>
                  <a:srgbClr val="FFFFFF"/>
                </a:solidFill>
              </a:rPr>
              <a:t>Gildistími og launahækkanir</a:t>
            </a:r>
            <a:endParaRPr lang="en-GB">
              <a:solidFill>
                <a:srgbClr val="FFFFFF"/>
              </a:solidFill>
            </a:endParaRPr>
          </a:p>
        </p:txBody>
      </p:sp>
      <p:sp>
        <p:nvSpPr>
          <p:cNvPr id="3" name="Content Placeholder 2">
            <a:extLst>
              <a:ext uri="{FF2B5EF4-FFF2-40B4-BE49-F238E27FC236}">
                <a16:creationId xmlns:a16="http://schemas.microsoft.com/office/drawing/2014/main" xmlns="" id="{52CEF991-5FAF-4E5B-A5C7-A4FC437A926E}"/>
              </a:ext>
            </a:extLst>
          </p:cNvPr>
          <p:cNvSpPr>
            <a:spLocks noGrp="1"/>
          </p:cNvSpPr>
          <p:nvPr>
            <p:ph idx="1"/>
          </p:nvPr>
        </p:nvSpPr>
        <p:spPr>
          <a:xfrm>
            <a:off x="6090574" y="801866"/>
            <a:ext cx="5306084" cy="5230634"/>
          </a:xfrm>
        </p:spPr>
        <p:txBody>
          <a:bodyPr anchor="ctr">
            <a:normAutofit/>
          </a:bodyPr>
          <a:lstStyle/>
          <a:p>
            <a:r>
              <a:rPr lang="is-IS" sz="2400" dirty="0">
                <a:solidFill>
                  <a:srgbClr val="000000"/>
                </a:solidFill>
              </a:rPr>
              <a:t>Gildistími kjarasamnings er 1. apríl 2019 til 31. mars 2023</a:t>
            </a:r>
          </a:p>
          <a:p>
            <a:pPr marL="0" indent="0">
              <a:buNone/>
            </a:pPr>
            <a:r>
              <a:rPr lang="is-IS" sz="2400" b="1" dirty="0">
                <a:solidFill>
                  <a:srgbClr val="000000"/>
                </a:solidFill>
              </a:rPr>
              <a:t>    </a:t>
            </a:r>
            <a:r>
              <a:rPr lang="is-IS" sz="2400" b="1" u="sng" dirty="0">
                <a:solidFill>
                  <a:srgbClr val="000000"/>
                </a:solidFill>
              </a:rPr>
              <a:t>Launahækkanir</a:t>
            </a:r>
            <a:r>
              <a:rPr lang="is-IS" sz="2400" dirty="0">
                <a:solidFill>
                  <a:srgbClr val="000000"/>
                </a:solidFill>
              </a:rPr>
              <a:t> </a:t>
            </a:r>
          </a:p>
          <a:p>
            <a:pPr lvl="1"/>
            <a:r>
              <a:rPr lang="is-IS" dirty="0">
                <a:solidFill>
                  <a:srgbClr val="000000"/>
                </a:solidFill>
              </a:rPr>
              <a:t>1. apríl 2019: Laun hækka um 17.000 kr.</a:t>
            </a:r>
            <a:endParaRPr lang="en-GB" dirty="0">
              <a:solidFill>
                <a:srgbClr val="000000"/>
              </a:solidFill>
            </a:endParaRPr>
          </a:p>
          <a:p>
            <a:pPr lvl="1"/>
            <a:r>
              <a:rPr lang="is-IS" dirty="0">
                <a:solidFill>
                  <a:srgbClr val="000000"/>
                </a:solidFill>
              </a:rPr>
              <a:t>1. september 2020:	Sjá meðfylgjandi launatöflu </a:t>
            </a:r>
            <a:endParaRPr lang="en-GB" dirty="0">
              <a:solidFill>
                <a:srgbClr val="000000"/>
              </a:solidFill>
            </a:endParaRPr>
          </a:p>
          <a:p>
            <a:pPr lvl="1"/>
            <a:r>
              <a:rPr lang="is-IS" dirty="0">
                <a:solidFill>
                  <a:srgbClr val="000000"/>
                </a:solidFill>
              </a:rPr>
              <a:t>1. janúar 2021: Sjá meðfylgjandi launatöflu</a:t>
            </a:r>
            <a:endParaRPr lang="en-GB" dirty="0">
              <a:solidFill>
                <a:srgbClr val="000000"/>
              </a:solidFill>
            </a:endParaRPr>
          </a:p>
          <a:p>
            <a:pPr lvl="1"/>
            <a:r>
              <a:rPr lang="is-IS" dirty="0">
                <a:solidFill>
                  <a:srgbClr val="000000"/>
                </a:solidFill>
              </a:rPr>
              <a:t>1. janúar 2022: Sjá meðfylgjandi launatöflu</a:t>
            </a:r>
            <a:endParaRPr lang="en-GB" dirty="0">
              <a:solidFill>
                <a:srgbClr val="000000"/>
              </a:solidFill>
            </a:endParaRPr>
          </a:p>
          <a:p>
            <a:pPr marL="0" indent="0">
              <a:buNone/>
            </a:pPr>
            <a:endParaRPr lang="en-GB" sz="2400" dirty="0">
              <a:solidFill>
                <a:srgbClr val="000000"/>
              </a:solidFill>
            </a:endParaRPr>
          </a:p>
          <a:p>
            <a:endParaRPr lang="en-GB" sz="2400" dirty="0">
              <a:solidFill>
                <a:srgbClr val="000000"/>
              </a:solidFill>
            </a:endParaRPr>
          </a:p>
        </p:txBody>
      </p:sp>
    </p:spTree>
    <p:extLst>
      <p:ext uri="{BB962C8B-B14F-4D97-AF65-F5344CB8AC3E}">
        <p14:creationId xmlns:p14="http://schemas.microsoft.com/office/powerpoint/2010/main" val="3804455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3C5C4974-DCE5-4F5C-B50F-8996C1817A24}"/>
              </a:ext>
            </a:extLst>
          </p:cNvPr>
          <p:cNvSpPr>
            <a:spLocks noGrp="1"/>
          </p:cNvSpPr>
          <p:nvPr>
            <p:ph type="title"/>
          </p:nvPr>
        </p:nvSpPr>
        <p:spPr>
          <a:xfrm>
            <a:off x="640079" y="2053641"/>
            <a:ext cx="3669161" cy="2760098"/>
          </a:xfrm>
        </p:spPr>
        <p:txBody>
          <a:bodyPr>
            <a:normAutofit/>
          </a:bodyPr>
          <a:lstStyle/>
          <a:p>
            <a:r>
              <a:rPr lang="is-IS">
                <a:solidFill>
                  <a:srgbClr val="FFFFFF"/>
                </a:solidFill>
              </a:rPr>
              <a:t>Breytingar á launatöflu frá 1. september 2020</a:t>
            </a:r>
            <a:endParaRPr lang="en-GB">
              <a:solidFill>
                <a:srgbClr val="FFFFFF"/>
              </a:solidFill>
            </a:endParaRPr>
          </a:p>
        </p:txBody>
      </p:sp>
      <p:sp>
        <p:nvSpPr>
          <p:cNvPr id="3" name="Content Placeholder 2">
            <a:extLst>
              <a:ext uri="{FF2B5EF4-FFF2-40B4-BE49-F238E27FC236}">
                <a16:creationId xmlns:a16="http://schemas.microsoft.com/office/drawing/2014/main" xmlns="" id="{CA434929-FD7B-4CF5-94F2-D9D7E93616C0}"/>
              </a:ext>
            </a:extLst>
          </p:cNvPr>
          <p:cNvSpPr>
            <a:spLocks noGrp="1"/>
          </p:cNvSpPr>
          <p:nvPr>
            <p:ph idx="1"/>
          </p:nvPr>
        </p:nvSpPr>
        <p:spPr>
          <a:xfrm>
            <a:off x="6090574" y="801866"/>
            <a:ext cx="5306084" cy="5230634"/>
          </a:xfrm>
        </p:spPr>
        <p:txBody>
          <a:bodyPr anchor="ctr">
            <a:normAutofit/>
          </a:bodyPr>
          <a:lstStyle/>
          <a:p>
            <a:r>
              <a:rPr lang="is-IS" sz="2400">
                <a:solidFill>
                  <a:srgbClr val="000000"/>
                </a:solidFill>
              </a:rPr>
              <a:t>5% milli launaflokka</a:t>
            </a:r>
          </a:p>
          <a:p>
            <a:r>
              <a:rPr lang="is-IS" sz="2400">
                <a:solidFill>
                  <a:srgbClr val="000000"/>
                </a:solidFill>
              </a:rPr>
              <a:t>2,5% milli launaþrep (hægri ásinn)</a:t>
            </a:r>
          </a:p>
          <a:p>
            <a:r>
              <a:rPr lang="is-IS" sz="2400">
                <a:solidFill>
                  <a:srgbClr val="000000"/>
                </a:solidFill>
              </a:rPr>
              <a:t>Launaflokkar fjölga úr 15 í 18</a:t>
            </a:r>
          </a:p>
          <a:p>
            <a:r>
              <a:rPr lang="is-IS" sz="2400">
                <a:solidFill>
                  <a:srgbClr val="000000"/>
                </a:solidFill>
              </a:rPr>
              <a:t>Allir aðjúnktar 1, lektorar og dósenter byrja nú í L 08 en sérfræðingar í L07-1</a:t>
            </a:r>
          </a:p>
          <a:p>
            <a:r>
              <a:rPr lang="is-IS" sz="2400">
                <a:solidFill>
                  <a:srgbClr val="000000"/>
                </a:solidFill>
              </a:rPr>
              <a:t>Til að hækka um launflokk þarf nú a.m.k. 125 heildarstig í staðinn fyrir 200 stig</a:t>
            </a:r>
          </a:p>
          <a:p>
            <a:r>
              <a:rPr lang="is-IS" sz="2400">
                <a:solidFill>
                  <a:srgbClr val="000000"/>
                </a:solidFill>
              </a:rPr>
              <a:t>Kennsluþröskuldur eða „sperra“ fellur niður. Launasetningu fer nú einungis eftir fjölda rannsóknarstiga og heildarstiga.</a:t>
            </a:r>
            <a:endParaRPr lang="en-GB" sz="2400">
              <a:solidFill>
                <a:srgbClr val="000000"/>
              </a:solidFill>
            </a:endParaRPr>
          </a:p>
        </p:txBody>
      </p:sp>
    </p:spTree>
    <p:extLst>
      <p:ext uri="{BB962C8B-B14F-4D97-AF65-F5344CB8AC3E}">
        <p14:creationId xmlns:p14="http://schemas.microsoft.com/office/powerpoint/2010/main" val="3271029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E186FC33-E85B-41B3-B6B7-91AC8ECF7C66}"/>
              </a:ext>
            </a:extLst>
          </p:cNvPr>
          <p:cNvGraphicFramePr>
            <a:graphicFrameLocks noGrp="1"/>
          </p:cNvGraphicFramePr>
          <p:nvPr>
            <p:extLst>
              <p:ext uri="{D42A27DB-BD31-4B8C-83A1-F6EECF244321}">
                <p14:modId xmlns:p14="http://schemas.microsoft.com/office/powerpoint/2010/main" val="1268793289"/>
              </p:ext>
            </p:extLst>
          </p:nvPr>
        </p:nvGraphicFramePr>
        <p:xfrm>
          <a:off x="965912" y="888641"/>
          <a:ext cx="10515600" cy="5814812"/>
        </p:xfrm>
        <a:graphic>
          <a:graphicData uri="http://schemas.openxmlformats.org/drawingml/2006/table">
            <a:tbl>
              <a:tblPr firstRow="1" firstCol="1" bandRow="1">
                <a:tableStyleId>{5C22544A-7EE6-4342-B048-85BDC9FD1C3A}</a:tableStyleId>
              </a:tblPr>
              <a:tblGrid>
                <a:gridCol w="844483">
                  <a:extLst>
                    <a:ext uri="{9D8B030D-6E8A-4147-A177-3AD203B41FA5}">
                      <a16:colId xmlns:a16="http://schemas.microsoft.com/office/drawing/2014/main" xmlns="" val="3154380542"/>
                    </a:ext>
                  </a:extLst>
                </a:gridCol>
                <a:gridCol w="1042257">
                  <a:extLst>
                    <a:ext uri="{9D8B030D-6E8A-4147-A177-3AD203B41FA5}">
                      <a16:colId xmlns:a16="http://schemas.microsoft.com/office/drawing/2014/main" xmlns="" val="744356317"/>
                    </a:ext>
                  </a:extLst>
                </a:gridCol>
                <a:gridCol w="1095100">
                  <a:extLst>
                    <a:ext uri="{9D8B030D-6E8A-4147-A177-3AD203B41FA5}">
                      <a16:colId xmlns:a16="http://schemas.microsoft.com/office/drawing/2014/main" xmlns="" val="2981865714"/>
                    </a:ext>
                  </a:extLst>
                </a:gridCol>
                <a:gridCol w="1081907">
                  <a:extLst>
                    <a:ext uri="{9D8B030D-6E8A-4147-A177-3AD203B41FA5}">
                      <a16:colId xmlns:a16="http://schemas.microsoft.com/office/drawing/2014/main" xmlns="" val="3121500692"/>
                    </a:ext>
                  </a:extLst>
                </a:gridCol>
                <a:gridCol w="1022238">
                  <a:extLst>
                    <a:ext uri="{9D8B030D-6E8A-4147-A177-3AD203B41FA5}">
                      <a16:colId xmlns:a16="http://schemas.microsoft.com/office/drawing/2014/main" xmlns="" val="2875689070"/>
                    </a:ext>
                  </a:extLst>
                </a:gridCol>
                <a:gridCol w="1085923">
                  <a:extLst>
                    <a:ext uri="{9D8B030D-6E8A-4147-A177-3AD203B41FA5}">
                      <a16:colId xmlns:a16="http://schemas.microsoft.com/office/drawing/2014/main" xmlns="" val="248548959"/>
                    </a:ext>
                  </a:extLst>
                </a:gridCol>
                <a:gridCol w="1085923">
                  <a:extLst>
                    <a:ext uri="{9D8B030D-6E8A-4147-A177-3AD203B41FA5}">
                      <a16:colId xmlns:a16="http://schemas.microsoft.com/office/drawing/2014/main" xmlns="" val="3207858324"/>
                    </a:ext>
                  </a:extLst>
                </a:gridCol>
                <a:gridCol w="1085923">
                  <a:extLst>
                    <a:ext uri="{9D8B030D-6E8A-4147-A177-3AD203B41FA5}">
                      <a16:colId xmlns:a16="http://schemas.microsoft.com/office/drawing/2014/main" xmlns="" val="3839119944"/>
                    </a:ext>
                  </a:extLst>
                </a:gridCol>
                <a:gridCol w="1085923">
                  <a:extLst>
                    <a:ext uri="{9D8B030D-6E8A-4147-A177-3AD203B41FA5}">
                      <a16:colId xmlns:a16="http://schemas.microsoft.com/office/drawing/2014/main" xmlns="" val="2652328342"/>
                    </a:ext>
                  </a:extLst>
                </a:gridCol>
                <a:gridCol w="1085923">
                  <a:extLst>
                    <a:ext uri="{9D8B030D-6E8A-4147-A177-3AD203B41FA5}">
                      <a16:colId xmlns:a16="http://schemas.microsoft.com/office/drawing/2014/main" xmlns="" val="1835690969"/>
                    </a:ext>
                  </a:extLst>
                </a:gridCol>
              </a:tblGrid>
              <a:tr h="299480">
                <a:tc>
                  <a:txBody>
                    <a:bodyPr/>
                    <a:lstStyle/>
                    <a:p>
                      <a:pPr algn="ctr">
                        <a:lnSpc>
                          <a:spcPct val="115000"/>
                        </a:lnSpc>
                        <a:spcAft>
                          <a:spcPts val="0"/>
                        </a:spcAft>
                      </a:pPr>
                      <a:r>
                        <a:rPr lang="is-IS" sz="1800">
                          <a:effectLst/>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is-IS" sz="1800">
                          <a:effectLst/>
                        </a:rPr>
                        <a:t>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is-IS" sz="1800">
                          <a:effectLst/>
                        </a:rPr>
                        <a:t>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is-IS" sz="1800">
                          <a:effectLst/>
                        </a:rPr>
                        <a:t>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is-IS" sz="1800">
                          <a:effectLst/>
                        </a:rPr>
                        <a:t>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is-IS" sz="1800">
                          <a:effectLst/>
                        </a:rPr>
                        <a:t>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is-IS" sz="1800">
                          <a:effectLst/>
                        </a:rPr>
                        <a:t>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is-IS" sz="1800">
                          <a:effectLst/>
                        </a:rPr>
                        <a:t>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is-IS" sz="1800">
                          <a:effectLst/>
                        </a:rPr>
                        <a:t>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is-IS" sz="1800">
                          <a:effectLst/>
                        </a:rPr>
                        <a:t>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1688433810"/>
                  </a:ext>
                </a:extLst>
              </a:tr>
              <a:tr h="299480">
                <a:tc>
                  <a:txBody>
                    <a:bodyPr/>
                    <a:lstStyle/>
                    <a:p>
                      <a:pPr algn="ctr">
                        <a:lnSpc>
                          <a:spcPct val="115000"/>
                        </a:lnSpc>
                        <a:spcAft>
                          <a:spcPts val="0"/>
                        </a:spcAft>
                      </a:pPr>
                      <a:r>
                        <a:rPr lang="is-IS" sz="1800" dirty="0">
                          <a:effectLst/>
                        </a:rPr>
                        <a:t>01</a:t>
                      </a:r>
                      <a:endParaRPr lang="en-GB" sz="2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446.645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457.811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468.977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480.143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491.309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502.475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513.641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524.808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535.974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67759160"/>
                  </a:ext>
                </a:extLst>
              </a:tr>
              <a:tr h="299480">
                <a:tc>
                  <a:txBody>
                    <a:bodyPr/>
                    <a:lstStyle/>
                    <a:p>
                      <a:pPr algn="ctr">
                        <a:lnSpc>
                          <a:spcPct val="115000"/>
                        </a:lnSpc>
                        <a:spcAft>
                          <a:spcPts val="0"/>
                        </a:spcAft>
                      </a:pPr>
                      <a:r>
                        <a:rPr lang="is-IS" sz="1800">
                          <a:effectLst/>
                        </a:rPr>
                        <a:t>02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468.977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480.701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492.426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504.150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515.875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527.599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539.324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551.048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562.772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1662761371"/>
                  </a:ext>
                </a:extLst>
              </a:tr>
              <a:tr h="299480">
                <a:tc>
                  <a:txBody>
                    <a:bodyPr/>
                    <a:lstStyle/>
                    <a:p>
                      <a:pPr algn="ctr">
                        <a:lnSpc>
                          <a:spcPct val="115000"/>
                        </a:lnSpc>
                        <a:spcAft>
                          <a:spcPts val="0"/>
                        </a:spcAft>
                      </a:pPr>
                      <a:r>
                        <a:rPr lang="is-IS" sz="1800">
                          <a:effectLst/>
                        </a:rPr>
                        <a:t>03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492.426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504.736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517.047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529.358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541.668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553.979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566.290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578.600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590.911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2367809710"/>
                  </a:ext>
                </a:extLst>
              </a:tr>
              <a:tr h="299480">
                <a:tc>
                  <a:txBody>
                    <a:bodyPr/>
                    <a:lstStyle/>
                    <a:p>
                      <a:pPr algn="ctr">
                        <a:lnSpc>
                          <a:spcPct val="115000"/>
                        </a:lnSpc>
                        <a:spcAft>
                          <a:spcPts val="0"/>
                        </a:spcAft>
                      </a:pPr>
                      <a:r>
                        <a:rPr lang="is-IS" sz="1800">
                          <a:effectLst/>
                        </a:rPr>
                        <a:t>04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517.047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529.973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542.899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555.826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568.752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581.678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594.604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607.530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620.457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1956499622"/>
                  </a:ext>
                </a:extLst>
              </a:tr>
              <a:tr h="299480">
                <a:tc>
                  <a:txBody>
                    <a:bodyPr/>
                    <a:lstStyle/>
                    <a:p>
                      <a:pPr algn="ctr">
                        <a:lnSpc>
                          <a:spcPct val="115000"/>
                        </a:lnSpc>
                        <a:spcAft>
                          <a:spcPts val="0"/>
                        </a:spcAft>
                      </a:pPr>
                      <a:r>
                        <a:rPr lang="is-IS" sz="1800">
                          <a:effectLst/>
                        </a:rPr>
                        <a:t>05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542.899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556.472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570.044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583.617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597.189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610.762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624.334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637.907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651.479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3565145215"/>
                  </a:ext>
                </a:extLst>
              </a:tr>
              <a:tr h="299480">
                <a:tc>
                  <a:txBody>
                    <a:bodyPr/>
                    <a:lstStyle/>
                    <a:p>
                      <a:pPr algn="ctr">
                        <a:lnSpc>
                          <a:spcPct val="115000"/>
                        </a:lnSpc>
                        <a:spcAft>
                          <a:spcPts val="0"/>
                        </a:spcAft>
                      </a:pPr>
                      <a:r>
                        <a:rPr lang="is-IS" sz="1800">
                          <a:effectLst/>
                        </a:rPr>
                        <a:t>06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570.044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584.296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598.547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612.798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627.049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641.300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655.551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669.802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684.053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3700880066"/>
                  </a:ext>
                </a:extLst>
              </a:tr>
              <a:tr h="299480">
                <a:tc>
                  <a:txBody>
                    <a:bodyPr/>
                    <a:lstStyle/>
                    <a:p>
                      <a:pPr algn="ctr">
                        <a:lnSpc>
                          <a:spcPct val="115000"/>
                        </a:lnSpc>
                        <a:spcAft>
                          <a:spcPts val="0"/>
                        </a:spcAft>
                      </a:pPr>
                      <a:r>
                        <a:rPr lang="is-IS" sz="1800">
                          <a:effectLst/>
                        </a:rPr>
                        <a:t>07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598.547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dirty="0">
                          <a:effectLst/>
                          <a:highlight>
                            <a:srgbClr val="FF00FF"/>
                          </a:highlight>
                        </a:rPr>
                        <a:t>613.510</a:t>
                      </a:r>
                      <a:endParaRPr lang="en-GB" sz="2800" dirty="0">
                        <a:effectLst/>
                        <a:highlight>
                          <a:srgbClr val="FF00FF"/>
                        </a:highligh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dirty="0">
                          <a:effectLst/>
                        </a:rPr>
                        <a:t>628.474</a:t>
                      </a:r>
                      <a:endParaRPr lang="en-GB" sz="2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643.438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658.401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dirty="0">
                          <a:effectLst/>
                        </a:rPr>
                        <a:t>673.365</a:t>
                      </a:r>
                      <a:endParaRPr lang="en-GB" sz="2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688.329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703.292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718.256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1739520797"/>
                  </a:ext>
                </a:extLst>
              </a:tr>
              <a:tr h="299480">
                <a:tc>
                  <a:txBody>
                    <a:bodyPr/>
                    <a:lstStyle/>
                    <a:p>
                      <a:pPr algn="ctr">
                        <a:lnSpc>
                          <a:spcPct val="115000"/>
                        </a:lnSpc>
                        <a:spcAft>
                          <a:spcPts val="0"/>
                        </a:spcAft>
                      </a:pPr>
                      <a:r>
                        <a:rPr lang="is-IS" sz="1800">
                          <a:effectLst/>
                        </a:rPr>
                        <a:t>08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dirty="0">
                          <a:effectLst/>
                          <a:highlight>
                            <a:srgbClr val="FFFF00"/>
                          </a:highlight>
                        </a:rPr>
                        <a:t>628.474</a:t>
                      </a:r>
                      <a:endParaRPr lang="en-GB" sz="28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dirty="0">
                          <a:effectLst/>
                        </a:rPr>
                        <a:t>644.186</a:t>
                      </a:r>
                      <a:endParaRPr lang="en-GB" sz="2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659.898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675.610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691.321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707.033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722.745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738.457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754.169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3698582647"/>
                  </a:ext>
                </a:extLst>
              </a:tr>
              <a:tr h="299480">
                <a:tc>
                  <a:txBody>
                    <a:bodyPr/>
                    <a:lstStyle/>
                    <a:p>
                      <a:pPr algn="ctr">
                        <a:lnSpc>
                          <a:spcPct val="115000"/>
                        </a:lnSpc>
                        <a:spcAft>
                          <a:spcPts val="0"/>
                        </a:spcAft>
                      </a:pPr>
                      <a:r>
                        <a:rPr lang="is-IS" sz="1800">
                          <a:effectLst/>
                        </a:rPr>
                        <a:t>09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659.898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676.395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692.893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709.390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725.887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742.385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758.882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775.380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791.877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1168747326"/>
                  </a:ext>
                </a:extLst>
              </a:tr>
              <a:tr h="299480">
                <a:tc>
                  <a:txBody>
                    <a:bodyPr/>
                    <a:lstStyle/>
                    <a:p>
                      <a:pPr algn="ctr">
                        <a:lnSpc>
                          <a:spcPct val="115000"/>
                        </a:lnSpc>
                        <a:spcAft>
                          <a:spcPts val="0"/>
                        </a:spcAft>
                      </a:pPr>
                      <a:r>
                        <a:rPr lang="is-IS" sz="1800">
                          <a:effectLst/>
                        </a:rPr>
                        <a:t>10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692.893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710.215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727.537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744.860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762.182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779.504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796.826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814.149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831.471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992209934"/>
                  </a:ext>
                </a:extLst>
              </a:tr>
              <a:tr h="299480">
                <a:tc>
                  <a:txBody>
                    <a:bodyPr/>
                    <a:lstStyle/>
                    <a:p>
                      <a:pPr algn="ctr">
                        <a:lnSpc>
                          <a:spcPct val="115000"/>
                        </a:lnSpc>
                        <a:spcAft>
                          <a:spcPts val="0"/>
                        </a:spcAft>
                      </a:pPr>
                      <a:r>
                        <a:rPr lang="is-IS" sz="1800">
                          <a:effectLst/>
                        </a:rPr>
                        <a:t>11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727.537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745.726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763.914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782.103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800.291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818.479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836.668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854.856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873.045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4275157695"/>
                  </a:ext>
                </a:extLst>
              </a:tr>
              <a:tr h="299480">
                <a:tc>
                  <a:txBody>
                    <a:bodyPr/>
                    <a:lstStyle/>
                    <a:p>
                      <a:pPr algn="ctr">
                        <a:lnSpc>
                          <a:spcPct val="115000"/>
                        </a:lnSpc>
                        <a:spcAft>
                          <a:spcPts val="0"/>
                        </a:spcAft>
                      </a:pPr>
                      <a:r>
                        <a:rPr lang="is-IS" sz="1800">
                          <a:effectLst/>
                        </a:rPr>
                        <a:t>12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763.914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783.012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802.110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821.208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840.305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859.403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878.501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897.599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916.697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1066574216"/>
                  </a:ext>
                </a:extLst>
              </a:tr>
              <a:tr h="299480">
                <a:tc>
                  <a:txBody>
                    <a:bodyPr/>
                    <a:lstStyle/>
                    <a:p>
                      <a:pPr algn="ctr">
                        <a:lnSpc>
                          <a:spcPct val="115000"/>
                        </a:lnSpc>
                        <a:spcAft>
                          <a:spcPts val="0"/>
                        </a:spcAft>
                      </a:pPr>
                      <a:r>
                        <a:rPr lang="is-IS" sz="1800">
                          <a:effectLst/>
                        </a:rPr>
                        <a:t>13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802.110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822.163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842.215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862.268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882.321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902.374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922.426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942.479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962.532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251416339"/>
                  </a:ext>
                </a:extLst>
              </a:tr>
              <a:tr h="299480">
                <a:tc>
                  <a:txBody>
                    <a:bodyPr/>
                    <a:lstStyle/>
                    <a:p>
                      <a:pPr algn="ctr">
                        <a:lnSpc>
                          <a:spcPct val="115000"/>
                        </a:lnSpc>
                        <a:spcAft>
                          <a:spcPts val="0"/>
                        </a:spcAft>
                      </a:pPr>
                      <a:r>
                        <a:rPr lang="is-IS" sz="1800">
                          <a:effectLst/>
                        </a:rPr>
                        <a:t>14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842.215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863.271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884.326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905.381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926.437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947.492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968.548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989.603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1.010.658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1763745231"/>
                  </a:ext>
                </a:extLst>
              </a:tr>
              <a:tr h="330653">
                <a:tc>
                  <a:txBody>
                    <a:bodyPr/>
                    <a:lstStyle/>
                    <a:p>
                      <a:pPr algn="ctr">
                        <a:lnSpc>
                          <a:spcPct val="115000"/>
                        </a:lnSpc>
                        <a:spcAft>
                          <a:spcPts val="0"/>
                        </a:spcAft>
                      </a:pPr>
                      <a:r>
                        <a:rPr lang="is-IS" sz="1800">
                          <a:effectLst/>
                        </a:rPr>
                        <a:t>15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884.326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906.434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928.542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950.650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972.759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994.867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1.016.975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1.039.083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1.061.191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1195390402"/>
                  </a:ext>
                </a:extLst>
              </a:tr>
              <a:tr h="330653">
                <a:tc>
                  <a:txBody>
                    <a:bodyPr/>
                    <a:lstStyle/>
                    <a:p>
                      <a:pPr algn="ctr">
                        <a:lnSpc>
                          <a:spcPct val="115000"/>
                        </a:lnSpc>
                        <a:spcAft>
                          <a:spcPts val="0"/>
                        </a:spcAft>
                      </a:pPr>
                      <a:r>
                        <a:rPr lang="is-IS" sz="1800">
                          <a:effectLst/>
                        </a:rPr>
                        <a:t>16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928.542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951.756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974.969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998.183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1.021.397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1.044.610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1.067.824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1.091.037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1.114.251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964524675"/>
                  </a:ext>
                </a:extLst>
              </a:tr>
              <a:tr h="330653">
                <a:tc>
                  <a:txBody>
                    <a:bodyPr/>
                    <a:lstStyle/>
                    <a:p>
                      <a:pPr algn="ctr">
                        <a:lnSpc>
                          <a:spcPct val="115000"/>
                        </a:lnSpc>
                        <a:spcAft>
                          <a:spcPts val="0"/>
                        </a:spcAft>
                      </a:pPr>
                      <a:r>
                        <a:rPr lang="is-IS" sz="1800">
                          <a:effectLst/>
                        </a:rPr>
                        <a:t>17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974.969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999.344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1.023.718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1.048.092</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1.072.466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1.096.841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1.121.215</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1.145.589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1.169.963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4074740266"/>
                  </a:ext>
                </a:extLst>
              </a:tr>
              <a:tr h="330653">
                <a:tc>
                  <a:txBody>
                    <a:bodyPr/>
                    <a:lstStyle/>
                    <a:p>
                      <a:pPr algn="ctr">
                        <a:lnSpc>
                          <a:spcPct val="115000"/>
                        </a:lnSpc>
                        <a:spcAft>
                          <a:spcPts val="0"/>
                        </a:spcAft>
                      </a:pPr>
                      <a:r>
                        <a:rPr lang="is-IS" sz="1800">
                          <a:effectLst/>
                        </a:rPr>
                        <a:t>18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1.023.718</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1.049.311</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1.074.904</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1.100.497</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1.126.090</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1.151.683</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1.177.276</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a:effectLst/>
                        </a:rPr>
                        <a:t>1.202.869</a:t>
                      </a:r>
                      <a:endParaRPr lang="en-GB" sz="2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is-IS" sz="1800" dirty="0">
                          <a:effectLst/>
                        </a:rPr>
                        <a:t>1.228.462</a:t>
                      </a:r>
                      <a:endParaRPr lang="en-GB" sz="2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xmlns="" val="1721883052"/>
                  </a:ext>
                </a:extLst>
              </a:tr>
            </a:tbl>
          </a:graphicData>
        </a:graphic>
      </p:graphicFrame>
      <p:sp>
        <p:nvSpPr>
          <p:cNvPr id="2" name="Title 1">
            <a:extLst>
              <a:ext uri="{FF2B5EF4-FFF2-40B4-BE49-F238E27FC236}">
                <a16:creationId xmlns:a16="http://schemas.microsoft.com/office/drawing/2014/main" xmlns="" id="{64FFFF4D-1117-425D-864C-382ECA18DF1A}"/>
              </a:ext>
            </a:extLst>
          </p:cNvPr>
          <p:cNvSpPr>
            <a:spLocks noGrp="1"/>
          </p:cNvSpPr>
          <p:nvPr>
            <p:ph type="title"/>
          </p:nvPr>
        </p:nvSpPr>
        <p:spPr>
          <a:xfrm>
            <a:off x="941231" y="-124272"/>
            <a:ext cx="10515600" cy="1325563"/>
          </a:xfrm>
        </p:spPr>
        <p:txBody>
          <a:bodyPr/>
          <a:lstStyle/>
          <a:p>
            <a:r>
              <a:rPr lang="is-IS" dirty="0"/>
              <a:t>Launatafla A sem gildir frá 1. september 2020</a:t>
            </a:r>
            <a:endParaRPr lang="en-GB" dirty="0"/>
          </a:p>
        </p:txBody>
      </p:sp>
    </p:spTree>
    <p:extLst>
      <p:ext uri="{BB962C8B-B14F-4D97-AF65-F5344CB8AC3E}">
        <p14:creationId xmlns:p14="http://schemas.microsoft.com/office/powerpoint/2010/main" val="362433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4BA50-4FA9-4DB2-9597-4DA84201111C}"/>
              </a:ext>
            </a:extLst>
          </p:cNvPr>
          <p:cNvSpPr>
            <a:spLocks noGrp="1"/>
          </p:cNvSpPr>
          <p:nvPr>
            <p:ph type="title"/>
          </p:nvPr>
        </p:nvSpPr>
        <p:spPr/>
        <p:txBody>
          <a:bodyPr/>
          <a:lstStyle/>
          <a:p>
            <a:r>
              <a:rPr lang="is-IS" dirty="0"/>
              <a:t>Launaröðun aðjúnkta 1, lektora og dósenta</a:t>
            </a:r>
            <a:endParaRPr lang="en-GB" dirty="0"/>
          </a:p>
        </p:txBody>
      </p:sp>
      <p:sp>
        <p:nvSpPr>
          <p:cNvPr id="5" name="TextBox 4">
            <a:extLst>
              <a:ext uri="{FF2B5EF4-FFF2-40B4-BE49-F238E27FC236}">
                <a16:creationId xmlns:a16="http://schemas.microsoft.com/office/drawing/2014/main" xmlns="" id="{AA071D6C-E5A3-4B1D-896C-3D79635F5E23}"/>
              </a:ext>
            </a:extLst>
          </p:cNvPr>
          <p:cNvSpPr txBox="1"/>
          <p:nvPr/>
        </p:nvSpPr>
        <p:spPr>
          <a:xfrm>
            <a:off x="541867" y="1690688"/>
            <a:ext cx="3927102" cy="461665"/>
          </a:xfrm>
          <a:prstGeom prst="rect">
            <a:avLst/>
          </a:prstGeom>
          <a:noFill/>
        </p:spPr>
        <p:txBody>
          <a:bodyPr wrap="square" rtlCol="0">
            <a:spAutoFit/>
          </a:bodyPr>
          <a:lstStyle/>
          <a:p>
            <a:r>
              <a:rPr lang="is-IS" sz="2400" b="1" dirty="0"/>
              <a:t>Launaröðun eins og hún var:</a:t>
            </a:r>
            <a:endParaRPr lang="en-GB" sz="2400" b="1" dirty="0"/>
          </a:p>
        </p:txBody>
      </p:sp>
      <p:sp>
        <p:nvSpPr>
          <p:cNvPr id="6" name="TextBox 5">
            <a:extLst>
              <a:ext uri="{FF2B5EF4-FFF2-40B4-BE49-F238E27FC236}">
                <a16:creationId xmlns:a16="http://schemas.microsoft.com/office/drawing/2014/main" xmlns="" id="{857190ED-CC08-4312-90CD-31E93B41022E}"/>
              </a:ext>
            </a:extLst>
          </p:cNvPr>
          <p:cNvSpPr txBox="1"/>
          <p:nvPr/>
        </p:nvSpPr>
        <p:spPr>
          <a:xfrm>
            <a:off x="5809327" y="1730957"/>
            <a:ext cx="4635439" cy="461665"/>
          </a:xfrm>
          <a:prstGeom prst="rect">
            <a:avLst/>
          </a:prstGeom>
          <a:noFill/>
        </p:spPr>
        <p:txBody>
          <a:bodyPr wrap="square" rtlCol="0">
            <a:spAutoFit/>
          </a:bodyPr>
          <a:lstStyle/>
          <a:p>
            <a:r>
              <a:rPr lang="is-IS" sz="2400" b="1" dirty="0"/>
              <a:t>Launaröðun eins og hún verður:</a:t>
            </a:r>
            <a:endParaRPr lang="en-GB" sz="2400" b="1" dirty="0"/>
          </a:p>
        </p:txBody>
      </p:sp>
      <p:graphicFrame>
        <p:nvGraphicFramePr>
          <p:cNvPr id="10" name="Content Placeholder 9">
            <a:extLst>
              <a:ext uri="{FF2B5EF4-FFF2-40B4-BE49-F238E27FC236}">
                <a16:creationId xmlns:a16="http://schemas.microsoft.com/office/drawing/2014/main" xmlns="" id="{6E827CBF-5664-413B-B01C-7471EC578667}"/>
              </a:ext>
            </a:extLst>
          </p:cNvPr>
          <p:cNvGraphicFramePr>
            <a:graphicFrameLocks noGrp="1"/>
          </p:cNvGraphicFramePr>
          <p:nvPr>
            <p:ph idx="1"/>
            <p:extLst>
              <p:ext uri="{D42A27DB-BD31-4B8C-83A1-F6EECF244321}">
                <p14:modId xmlns:p14="http://schemas.microsoft.com/office/powerpoint/2010/main" val="3883286601"/>
              </p:ext>
            </p:extLst>
          </p:nvPr>
        </p:nvGraphicFramePr>
        <p:xfrm>
          <a:off x="162058" y="2374748"/>
          <a:ext cx="5344730" cy="3691197"/>
        </p:xfrm>
        <a:graphic>
          <a:graphicData uri="http://schemas.openxmlformats.org/drawingml/2006/table">
            <a:tbl>
              <a:tblPr>
                <a:tableStyleId>{5C22544A-7EE6-4342-B048-85BDC9FD1C3A}</a:tableStyleId>
              </a:tblPr>
              <a:tblGrid>
                <a:gridCol w="1068946">
                  <a:extLst>
                    <a:ext uri="{9D8B030D-6E8A-4147-A177-3AD203B41FA5}">
                      <a16:colId xmlns:a16="http://schemas.microsoft.com/office/drawing/2014/main" xmlns="" val="774294028"/>
                    </a:ext>
                  </a:extLst>
                </a:gridCol>
                <a:gridCol w="1068946">
                  <a:extLst>
                    <a:ext uri="{9D8B030D-6E8A-4147-A177-3AD203B41FA5}">
                      <a16:colId xmlns:a16="http://schemas.microsoft.com/office/drawing/2014/main" xmlns="" val="2728009841"/>
                    </a:ext>
                  </a:extLst>
                </a:gridCol>
                <a:gridCol w="1068946">
                  <a:extLst>
                    <a:ext uri="{9D8B030D-6E8A-4147-A177-3AD203B41FA5}">
                      <a16:colId xmlns:a16="http://schemas.microsoft.com/office/drawing/2014/main" xmlns="" val="3697325669"/>
                    </a:ext>
                  </a:extLst>
                </a:gridCol>
                <a:gridCol w="1068946">
                  <a:extLst>
                    <a:ext uri="{9D8B030D-6E8A-4147-A177-3AD203B41FA5}">
                      <a16:colId xmlns:a16="http://schemas.microsoft.com/office/drawing/2014/main" xmlns="" val="4287129306"/>
                    </a:ext>
                  </a:extLst>
                </a:gridCol>
                <a:gridCol w="1068946">
                  <a:extLst>
                    <a:ext uri="{9D8B030D-6E8A-4147-A177-3AD203B41FA5}">
                      <a16:colId xmlns:a16="http://schemas.microsoft.com/office/drawing/2014/main" xmlns="" val="3082186359"/>
                    </a:ext>
                  </a:extLst>
                </a:gridCol>
              </a:tblGrid>
              <a:tr h="512528">
                <a:tc gridSpan="5">
                  <a:txBody>
                    <a:bodyPr/>
                    <a:lstStyle/>
                    <a:p>
                      <a:pPr algn="ctr" fontAlgn="b"/>
                      <a:r>
                        <a:rPr lang="en-GB" sz="1800" b="1" u="none" strike="noStrike" dirty="0" err="1">
                          <a:effectLst/>
                        </a:rPr>
                        <a:t>Launatölur</a:t>
                      </a:r>
                      <a:r>
                        <a:rPr lang="en-GB" sz="1800" b="1" u="none" strike="noStrike" dirty="0">
                          <a:effectLst/>
                        </a:rPr>
                        <a:t> </a:t>
                      </a:r>
                      <a:r>
                        <a:rPr lang="en-GB" sz="1800" b="1" u="none" strike="noStrike" dirty="0" err="1">
                          <a:effectLst/>
                        </a:rPr>
                        <a:t>aðjunkta</a:t>
                      </a:r>
                      <a:r>
                        <a:rPr lang="en-GB" sz="1800" b="1" u="none" strike="noStrike" dirty="0">
                          <a:effectLst/>
                        </a:rPr>
                        <a:t>, </a:t>
                      </a:r>
                      <a:r>
                        <a:rPr lang="en-GB" sz="1800" b="1" u="none" strike="noStrike" dirty="0" err="1">
                          <a:effectLst/>
                        </a:rPr>
                        <a:t>lektora</a:t>
                      </a:r>
                      <a:r>
                        <a:rPr lang="en-GB" sz="1800" b="1" u="none" strike="noStrike" dirty="0">
                          <a:effectLst/>
                        </a:rPr>
                        <a:t> og </a:t>
                      </a:r>
                      <a:r>
                        <a:rPr lang="en-GB" sz="1800" b="1" u="none" strike="noStrike" dirty="0" err="1">
                          <a:effectLst/>
                        </a:rPr>
                        <a:t>dósenta</a:t>
                      </a:r>
                      <a:r>
                        <a:rPr lang="en-GB" sz="1800" b="1" u="none" strike="noStrike" dirty="0">
                          <a:effectLst/>
                        </a:rPr>
                        <a:t>, 1. </a:t>
                      </a:r>
                      <a:r>
                        <a:rPr lang="en-GB" sz="1800" b="1" u="none" strike="noStrike" dirty="0" err="1">
                          <a:effectLst/>
                        </a:rPr>
                        <a:t>júní</a:t>
                      </a:r>
                      <a:r>
                        <a:rPr lang="en-GB" sz="1800" b="1" u="none" strike="noStrike" dirty="0">
                          <a:effectLst/>
                        </a:rPr>
                        <a:t> 2018</a:t>
                      </a:r>
                      <a:endParaRPr lang="en-GB" sz="18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211752059"/>
                  </a:ext>
                </a:extLst>
              </a:tr>
              <a:tr h="567247">
                <a:tc>
                  <a:txBody>
                    <a:bodyPr/>
                    <a:lstStyle/>
                    <a:p>
                      <a:pPr algn="l" fontAlgn="b"/>
                      <a:r>
                        <a:rPr lang="en-GB" sz="1600" u="none" strike="noStrike" dirty="0" err="1">
                          <a:effectLst/>
                        </a:rPr>
                        <a:t>Heildarst</a:t>
                      </a:r>
                      <a:r>
                        <a:rPr lang="en-GB"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ranns.stig</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kennslustig</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launaflokkur</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err="1">
                          <a:effectLst/>
                        </a:rPr>
                        <a:t>Mán</a:t>
                      </a:r>
                      <a:r>
                        <a:rPr lang="en-GB" sz="1600" u="none" strike="noStrike" dirty="0">
                          <a:effectLst/>
                        </a:rPr>
                        <a:t>. </a:t>
                      </a:r>
                      <a:r>
                        <a:rPr lang="en-GB" sz="1600" u="none" strike="noStrike" dirty="0" err="1">
                          <a:effectLst/>
                        </a:rPr>
                        <a:t>laun</a:t>
                      </a:r>
                      <a:endParaRPr lang="en-GB"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118328490"/>
                  </a:ext>
                </a:extLst>
              </a:tr>
              <a:tr h="289056">
                <a:tc>
                  <a:txBody>
                    <a:bodyPr/>
                    <a:lstStyle/>
                    <a:p>
                      <a:pPr algn="ctr" fontAlgn="b"/>
                      <a:r>
                        <a:rPr lang="en-GB" sz="1600" u="none" strike="noStrike">
                          <a:effectLst/>
                        </a:rPr>
                        <a:t>&lt;50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L04-0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499,574</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248004747"/>
                  </a:ext>
                </a:extLst>
              </a:tr>
              <a:tr h="289056">
                <a:tc>
                  <a:txBody>
                    <a:bodyPr/>
                    <a:lstStyle/>
                    <a:p>
                      <a:pPr algn="ctr" fontAlgn="b"/>
                      <a:r>
                        <a:rPr lang="en-GB" sz="1600" u="none" strike="noStrike">
                          <a:effectLst/>
                        </a:rPr>
                        <a:t>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524,553</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3889142"/>
                  </a:ext>
                </a:extLst>
              </a:tr>
              <a:tr h="289056">
                <a:tc>
                  <a:txBody>
                    <a:bodyPr/>
                    <a:lstStyle/>
                    <a:p>
                      <a:pPr algn="ctr" fontAlgn="b"/>
                      <a:r>
                        <a:rPr lang="en-GB" sz="1600" u="none" strike="noStrike">
                          <a:effectLst/>
                        </a:rPr>
                        <a:t>100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L06-0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550,781</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80223701"/>
                  </a:ext>
                </a:extLst>
              </a:tr>
              <a:tr h="289056">
                <a:tc>
                  <a:txBody>
                    <a:bodyPr/>
                    <a:lstStyle/>
                    <a:p>
                      <a:pPr algn="ctr" fontAlgn="b"/>
                      <a:r>
                        <a:rPr lang="en-GB" sz="1600" u="none" strike="noStrike">
                          <a:effectLst/>
                        </a:rPr>
                        <a:t>150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80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L07-0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578,320</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63211218"/>
                  </a:ext>
                </a:extLst>
              </a:tr>
              <a:tr h="289056">
                <a:tc>
                  <a:txBody>
                    <a:bodyPr/>
                    <a:lstStyle/>
                    <a:p>
                      <a:pPr algn="ctr" fontAlgn="b"/>
                      <a:r>
                        <a:rPr lang="en-GB" sz="1600" u="none" strike="noStrike">
                          <a:effectLst/>
                        </a:rPr>
                        <a:t>200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120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L08-0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611,474</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681043875"/>
                  </a:ext>
                </a:extLst>
              </a:tr>
              <a:tr h="289056">
                <a:tc>
                  <a:txBody>
                    <a:bodyPr/>
                    <a:lstStyle/>
                    <a:p>
                      <a:pPr algn="ctr" fontAlgn="b"/>
                      <a:r>
                        <a:rPr lang="en-GB" sz="1600" u="none" strike="noStrike">
                          <a:effectLst/>
                        </a:rPr>
                        <a:t>400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270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L09-0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dirty="0">
                          <a:effectLst/>
                        </a:rPr>
                        <a:t>656,465</a:t>
                      </a:r>
                      <a:endParaRPr lang="en-GB"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479272119"/>
                  </a:ext>
                </a:extLst>
              </a:tr>
              <a:tr h="289056">
                <a:tc>
                  <a:txBody>
                    <a:bodyPr/>
                    <a:lstStyle/>
                    <a:p>
                      <a:pPr algn="ctr" fontAlgn="b"/>
                      <a:r>
                        <a:rPr lang="en-GB" sz="1600" u="none" strike="noStrike">
                          <a:effectLst/>
                        </a:rPr>
                        <a:t>600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400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120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724,023</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96802027"/>
                  </a:ext>
                </a:extLst>
              </a:tr>
              <a:tr h="289056">
                <a:tc>
                  <a:txBody>
                    <a:bodyPr/>
                    <a:lstStyle/>
                    <a:p>
                      <a:pPr algn="ctr" fontAlgn="b"/>
                      <a:r>
                        <a:rPr lang="en-GB" sz="1600" u="none" strike="noStrike">
                          <a:effectLst/>
                        </a:rPr>
                        <a:t>900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L11-0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798,001</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986458064"/>
                  </a:ext>
                </a:extLst>
              </a:tr>
              <a:tr h="298974">
                <a:tc>
                  <a:txBody>
                    <a:bodyPr/>
                    <a:lstStyle/>
                    <a:p>
                      <a:pPr algn="ctr" fontAlgn="b"/>
                      <a:r>
                        <a:rPr lang="en-GB" sz="1600" u="none" strike="noStrike">
                          <a:effectLst/>
                        </a:rPr>
                        <a:t>1200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750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180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L12-0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dirty="0">
                          <a:effectLst/>
                        </a:rPr>
                        <a:t>894,123</a:t>
                      </a:r>
                      <a:endParaRPr lang="en-GB"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842552810"/>
                  </a:ext>
                </a:extLst>
              </a:tr>
            </a:tbl>
          </a:graphicData>
        </a:graphic>
      </p:graphicFrame>
      <p:graphicFrame>
        <p:nvGraphicFramePr>
          <p:cNvPr id="11" name="Table 10">
            <a:extLst>
              <a:ext uri="{FF2B5EF4-FFF2-40B4-BE49-F238E27FC236}">
                <a16:creationId xmlns:a16="http://schemas.microsoft.com/office/drawing/2014/main" xmlns="" id="{CDE65E6A-F4BD-43B4-91AB-FE71CB214AB9}"/>
              </a:ext>
            </a:extLst>
          </p:cNvPr>
          <p:cNvGraphicFramePr>
            <a:graphicFrameLocks noGrp="1"/>
          </p:cNvGraphicFramePr>
          <p:nvPr>
            <p:extLst>
              <p:ext uri="{D42A27DB-BD31-4B8C-83A1-F6EECF244321}">
                <p14:modId xmlns:p14="http://schemas.microsoft.com/office/powerpoint/2010/main" val="31603948"/>
              </p:ext>
            </p:extLst>
          </p:nvPr>
        </p:nvGraphicFramePr>
        <p:xfrm>
          <a:off x="5809326" y="2374747"/>
          <a:ext cx="5665749" cy="3717468"/>
        </p:xfrm>
        <a:graphic>
          <a:graphicData uri="http://schemas.openxmlformats.org/drawingml/2006/table">
            <a:tbl>
              <a:tblPr>
                <a:tableStyleId>{5C22544A-7EE6-4342-B048-85BDC9FD1C3A}</a:tableStyleId>
              </a:tblPr>
              <a:tblGrid>
                <a:gridCol w="1098812">
                  <a:extLst>
                    <a:ext uri="{9D8B030D-6E8A-4147-A177-3AD203B41FA5}">
                      <a16:colId xmlns:a16="http://schemas.microsoft.com/office/drawing/2014/main" xmlns="" val="3259724102"/>
                    </a:ext>
                  </a:extLst>
                </a:gridCol>
                <a:gridCol w="1098812">
                  <a:extLst>
                    <a:ext uri="{9D8B030D-6E8A-4147-A177-3AD203B41FA5}">
                      <a16:colId xmlns:a16="http://schemas.microsoft.com/office/drawing/2014/main" xmlns="" val="2282101878"/>
                    </a:ext>
                  </a:extLst>
                </a:gridCol>
                <a:gridCol w="1098812">
                  <a:extLst>
                    <a:ext uri="{9D8B030D-6E8A-4147-A177-3AD203B41FA5}">
                      <a16:colId xmlns:a16="http://schemas.microsoft.com/office/drawing/2014/main" xmlns="" val="3245962860"/>
                    </a:ext>
                  </a:extLst>
                </a:gridCol>
                <a:gridCol w="1098812">
                  <a:extLst>
                    <a:ext uri="{9D8B030D-6E8A-4147-A177-3AD203B41FA5}">
                      <a16:colId xmlns:a16="http://schemas.microsoft.com/office/drawing/2014/main" xmlns="" val="3256417385"/>
                    </a:ext>
                  </a:extLst>
                </a:gridCol>
                <a:gridCol w="1270501">
                  <a:extLst>
                    <a:ext uri="{9D8B030D-6E8A-4147-A177-3AD203B41FA5}">
                      <a16:colId xmlns:a16="http://schemas.microsoft.com/office/drawing/2014/main" xmlns="" val="1084001468"/>
                    </a:ext>
                  </a:extLst>
                </a:gridCol>
              </a:tblGrid>
              <a:tr h="450146">
                <a:tc gridSpan="5">
                  <a:txBody>
                    <a:bodyPr/>
                    <a:lstStyle/>
                    <a:p>
                      <a:pPr algn="ctr" fontAlgn="b"/>
                      <a:r>
                        <a:rPr lang="en-GB" sz="1800" b="1" u="none" strike="noStrike" dirty="0" err="1">
                          <a:effectLst/>
                        </a:rPr>
                        <a:t>Launatölur</a:t>
                      </a:r>
                      <a:r>
                        <a:rPr lang="en-GB" sz="1800" b="1" u="none" strike="noStrike" dirty="0">
                          <a:effectLst/>
                        </a:rPr>
                        <a:t> </a:t>
                      </a:r>
                      <a:r>
                        <a:rPr lang="en-GB" sz="1800" b="1" u="none" strike="noStrike" dirty="0" err="1">
                          <a:effectLst/>
                        </a:rPr>
                        <a:t>aðjunkta</a:t>
                      </a:r>
                      <a:r>
                        <a:rPr lang="en-GB" sz="1800" b="1" u="none" strike="noStrike" dirty="0">
                          <a:effectLst/>
                        </a:rPr>
                        <a:t>, </a:t>
                      </a:r>
                      <a:r>
                        <a:rPr lang="en-GB" sz="1800" b="1" u="none" strike="noStrike" dirty="0" err="1">
                          <a:effectLst/>
                        </a:rPr>
                        <a:t>lektora</a:t>
                      </a:r>
                      <a:r>
                        <a:rPr lang="en-GB" sz="1800" b="1" u="none" strike="noStrike" dirty="0">
                          <a:effectLst/>
                        </a:rPr>
                        <a:t> og </a:t>
                      </a:r>
                      <a:r>
                        <a:rPr lang="en-GB" sz="1800" b="1" u="none" strike="noStrike" dirty="0" err="1">
                          <a:effectLst/>
                        </a:rPr>
                        <a:t>dósenta</a:t>
                      </a:r>
                      <a:r>
                        <a:rPr lang="en-GB" sz="1800" b="1" u="none" strike="noStrike" dirty="0">
                          <a:effectLst/>
                        </a:rPr>
                        <a:t>, 1.sept 2020</a:t>
                      </a:r>
                      <a:endParaRPr lang="en-GB" sz="18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252384931"/>
                  </a:ext>
                </a:extLst>
              </a:tr>
              <a:tr h="452647">
                <a:tc>
                  <a:txBody>
                    <a:bodyPr/>
                    <a:lstStyle/>
                    <a:p>
                      <a:pPr algn="l" fontAlgn="b"/>
                      <a:r>
                        <a:rPr lang="en-GB" sz="1600" u="none" strike="noStrike">
                          <a:effectLst/>
                        </a:rPr>
                        <a:t>Heildarst.</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ranns.stig</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kennslustig</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launaflokkur</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Mán.laun</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986369037"/>
                  </a:ext>
                </a:extLst>
              </a:tr>
              <a:tr h="250081">
                <a:tc>
                  <a:txBody>
                    <a:bodyPr/>
                    <a:lstStyle/>
                    <a:p>
                      <a:pPr algn="ctr" fontAlgn="b"/>
                      <a:r>
                        <a:rPr lang="en-GB" sz="1600" u="none" strike="noStrike">
                          <a:effectLst/>
                        </a:rPr>
                        <a:t>&lt;250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&lt;135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L08-0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628,474</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864637046"/>
                  </a:ext>
                </a:extLst>
              </a:tr>
              <a:tr h="250081">
                <a:tc>
                  <a:txBody>
                    <a:bodyPr/>
                    <a:lstStyle/>
                    <a:p>
                      <a:pPr algn="ctr" fontAlgn="b"/>
                      <a:r>
                        <a:rPr lang="en-GB" sz="1600" u="none" strike="noStrike">
                          <a:effectLst/>
                        </a:rPr>
                        <a:t>250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135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L09-0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659,898</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72032874"/>
                  </a:ext>
                </a:extLst>
              </a:tr>
              <a:tr h="250081">
                <a:tc>
                  <a:txBody>
                    <a:bodyPr/>
                    <a:lstStyle/>
                    <a:p>
                      <a:pPr algn="ctr" fontAlgn="b"/>
                      <a:r>
                        <a:rPr lang="en-GB" sz="1600" u="none" strike="noStrike">
                          <a:effectLst/>
                        </a:rPr>
                        <a:t>375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270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692,893</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347824360"/>
                  </a:ext>
                </a:extLst>
              </a:tr>
              <a:tr h="250081">
                <a:tc>
                  <a:txBody>
                    <a:bodyPr/>
                    <a:lstStyle/>
                    <a:p>
                      <a:pPr algn="ctr" fontAlgn="b"/>
                      <a:r>
                        <a:rPr lang="en-GB" sz="1600" u="none" strike="noStrike">
                          <a:effectLst/>
                        </a:rPr>
                        <a:t>500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335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L11-0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727,537</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12779249"/>
                  </a:ext>
                </a:extLst>
              </a:tr>
              <a:tr h="250081">
                <a:tc>
                  <a:txBody>
                    <a:bodyPr/>
                    <a:lstStyle/>
                    <a:p>
                      <a:pPr algn="ctr" fontAlgn="b"/>
                      <a:r>
                        <a:rPr lang="en-GB" sz="1600" u="none" strike="noStrike">
                          <a:effectLst/>
                        </a:rPr>
                        <a:t>625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400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L12-0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763,914</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91651045"/>
                  </a:ext>
                </a:extLst>
              </a:tr>
              <a:tr h="250081">
                <a:tc>
                  <a:txBody>
                    <a:bodyPr/>
                    <a:lstStyle/>
                    <a:p>
                      <a:pPr algn="ctr" fontAlgn="b"/>
                      <a:r>
                        <a:rPr lang="en-GB" sz="1600" u="none" strike="noStrike">
                          <a:effectLst/>
                        </a:rPr>
                        <a:t>750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475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L13-0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802,110</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84007551"/>
                  </a:ext>
                </a:extLst>
              </a:tr>
              <a:tr h="250081">
                <a:tc>
                  <a:txBody>
                    <a:bodyPr/>
                    <a:lstStyle/>
                    <a:p>
                      <a:pPr algn="ctr" fontAlgn="b"/>
                      <a:r>
                        <a:rPr lang="en-GB" sz="1600" u="none" strike="noStrike">
                          <a:effectLst/>
                        </a:rPr>
                        <a:t>900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L14-0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842,215</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37087903"/>
                  </a:ext>
                </a:extLst>
              </a:tr>
              <a:tr h="250081">
                <a:tc>
                  <a:txBody>
                    <a:bodyPr/>
                    <a:lstStyle/>
                    <a:p>
                      <a:pPr algn="ctr" fontAlgn="b"/>
                      <a:r>
                        <a:rPr lang="en-GB" sz="1600" u="none" strike="noStrike">
                          <a:effectLst/>
                        </a:rPr>
                        <a:t>1050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884,326</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598357"/>
                  </a:ext>
                </a:extLst>
              </a:tr>
              <a:tr h="262585">
                <a:tc>
                  <a:txBody>
                    <a:bodyPr/>
                    <a:lstStyle/>
                    <a:p>
                      <a:pPr algn="ctr" fontAlgn="b"/>
                      <a:r>
                        <a:rPr lang="en-GB" sz="1600" u="none" strike="noStrike">
                          <a:effectLst/>
                        </a:rPr>
                        <a:t>1200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750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L16-0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928,542</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586306367"/>
                  </a:ext>
                </a:extLst>
              </a:tr>
              <a:tr h="262585">
                <a:tc>
                  <a:txBody>
                    <a:bodyPr/>
                    <a:lstStyle/>
                    <a:p>
                      <a:pPr algn="ctr" fontAlgn="b"/>
                      <a:r>
                        <a:rPr lang="en-GB" sz="1600" u="none" strike="noStrike">
                          <a:effectLst/>
                        </a:rPr>
                        <a:t>1600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1000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L17-0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974,969</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254677807"/>
                  </a:ext>
                </a:extLst>
              </a:tr>
              <a:tr h="262585">
                <a:tc>
                  <a:txBody>
                    <a:bodyPr/>
                    <a:lstStyle/>
                    <a:p>
                      <a:pPr algn="ctr" fontAlgn="b"/>
                      <a:r>
                        <a:rPr lang="en-GB" sz="1600" u="none" strike="noStrike">
                          <a:effectLst/>
                        </a:rPr>
                        <a:t>2000&gt;</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1500 &gt;</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L18-0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dirty="0">
                          <a:effectLst/>
                        </a:rPr>
                        <a:t>1,023,718</a:t>
                      </a:r>
                      <a:endParaRPr lang="en-GB"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517016891"/>
                  </a:ext>
                </a:extLst>
              </a:tr>
            </a:tbl>
          </a:graphicData>
        </a:graphic>
      </p:graphicFrame>
    </p:spTree>
    <p:extLst>
      <p:ext uri="{BB962C8B-B14F-4D97-AF65-F5344CB8AC3E}">
        <p14:creationId xmlns:p14="http://schemas.microsoft.com/office/powerpoint/2010/main" val="1843690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B3A2ED-834E-4C00-9346-F13F5451C650}"/>
              </a:ext>
            </a:extLst>
          </p:cNvPr>
          <p:cNvSpPr>
            <a:spLocks noGrp="1"/>
          </p:cNvSpPr>
          <p:nvPr>
            <p:ph type="title"/>
          </p:nvPr>
        </p:nvSpPr>
        <p:spPr/>
        <p:txBody>
          <a:bodyPr/>
          <a:lstStyle/>
          <a:p>
            <a:r>
              <a:rPr lang="is-IS" dirty="0"/>
              <a:t>Launaröðun sérfræðinga, fræðimanna og vísindamanna</a:t>
            </a:r>
            <a:endParaRPr lang="en-GB" dirty="0"/>
          </a:p>
        </p:txBody>
      </p:sp>
      <p:graphicFrame>
        <p:nvGraphicFramePr>
          <p:cNvPr id="8" name="Content Placeholder 7">
            <a:extLst>
              <a:ext uri="{FF2B5EF4-FFF2-40B4-BE49-F238E27FC236}">
                <a16:creationId xmlns:a16="http://schemas.microsoft.com/office/drawing/2014/main" xmlns="" id="{5973FB7E-67E0-42C9-9C9E-BF49A9EEDEB0}"/>
              </a:ext>
            </a:extLst>
          </p:cNvPr>
          <p:cNvGraphicFramePr>
            <a:graphicFrameLocks noGrp="1"/>
          </p:cNvGraphicFramePr>
          <p:nvPr>
            <p:ph idx="1"/>
            <p:extLst>
              <p:ext uri="{D42A27DB-BD31-4B8C-83A1-F6EECF244321}">
                <p14:modId xmlns:p14="http://schemas.microsoft.com/office/powerpoint/2010/main" val="1761197270"/>
              </p:ext>
            </p:extLst>
          </p:nvPr>
        </p:nvGraphicFramePr>
        <p:xfrm>
          <a:off x="201232" y="1897342"/>
          <a:ext cx="5195015" cy="4464816"/>
        </p:xfrm>
        <a:graphic>
          <a:graphicData uri="http://schemas.openxmlformats.org/drawingml/2006/table">
            <a:tbl>
              <a:tblPr>
                <a:tableStyleId>{5C22544A-7EE6-4342-B048-85BDC9FD1C3A}</a:tableStyleId>
              </a:tblPr>
              <a:tblGrid>
                <a:gridCol w="1039003">
                  <a:extLst>
                    <a:ext uri="{9D8B030D-6E8A-4147-A177-3AD203B41FA5}">
                      <a16:colId xmlns:a16="http://schemas.microsoft.com/office/drawing/2014/main" xmlns="" val="1332691875"/>
                    </a:ext>
                  </a:extLst>
                </a:gridCol>
                <a:gridCol w="1039003">
                  <a:extLst>
                    <a:ext uri="{9D8B030D-6E8A-4147-A177-3AD203B41FA5}">
                      <a16:colId xmlns:a16="http://schemas.microsoft.com/office/drawing/2014/main" xmlns="" val="1006873516"/>
                    </a:ext>
                  </a:extLst>
                </a:gridCol>
                <a:gridCol w="1039003">
                  <a:extLst>
                    <a:ext uri="{9D8B030D-6E8A-4147-A177-3AD203B41FA5}">
                      <a16:colId xmlns:a16="http://schemas.microsoft.com/office/drawing/2014/main" xmlns="" val="4184587133"/>
                    </a:ext>
                  </a:extLst>
                </a:gridCol>
                <a:gridCol w="1039003">
                  <a:extLst>
                    <a:ext uri="{9D8B030D-6E8A-4147-A177-3AD203B41FA5}">
                      <a16:colId xmlns:a16="http://schemas.microsoft.com/office/drawing/2014/main" xmlns="" val="3450178843"/>
                    </a:ext>
                  </a:extLst>
                </a:gridCol>
                <a:gridCol w="1039003">
                  <a:extLst>
                    <a:ext uri="{9D8B030D-6E8A-4147-A177-3AD203B41FA5}">
                      <a16:colId xmlns:a16="http://schemas.microsoft.com/office/drawing/2014/main" xmlns="" val="3095613998"/>
                    </a:ext>
                  </a:extLst>
                </a:gridCol>
              </a:tblGrid>
              <a:tr h="352486">
                <a:tc gridSpan="5">
                  <a:txBody>
                    <a:bodyPr/>
                    <a:lstStyle/>
                    <a:p>
                      <a:pPr algn="ctr" fontAlgn="b"/>
                      <a:r>
                        <a:rPr lang="en-GB" sz="1600" u="none" strike="noStrike">
                          <a:effectLst/>
                        </a:rPr>
                        <a:t>Launatölur sérfr. fræðim. vísindam. 1. júní 2018</a:t>
                      </a:r>
                      <a:endParaRPr lang="en-GB" sz="16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63872106"/>
                  </a:ext>
                </a:extLst>
              </a:tr>
              <a:tr h="352486">
                <a:tc>
                  <a:txBody>
                    <a:bodyPr/>
                    <a:lstStyle/>
                    <a:p>
                      <a:pPr algn="ctr" fontAlgn="b"/>
                      <a:r>
                        <a:rPr lang="en-GB" sz="1600" u="none" strike="noStrike">
                          <a:effectLst/>
                        </a:rPr>
                        <a:t>Heildarstig</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40%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err="1">
                          <a:effectLst/>
                        </a:rPr>
                        <a:t>Launafl</a:t>
                      </a:r>
                      <a:r>
                        <a:rPr lang="en-GB"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err="1">
                          <a:effectLst/>
                        </a:rPr>
                        <a:t>Mán</a:t>
                      </a:r>
                      <a:r>
                        <a:rPr lang="en-GB" sz="1600" u="none" strike="noStrike" dirty="0">
                          <a:effectLst/>
                        </a:rPr>
                        <a:t>. </a:t>
                      </a:r>
                      <a:r>
                        <a:rPr lang="en-GB" sz="1600" u="none" strike="noStrike" dirty="0" err="1">
                          <a:effectLst/>
                        </a:rPr>
                        <a:t>laun</a:t>
                      </a:r>
                      <a:endParaRPr lang="en-GB"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25374516"/>
                  </a:ext>
                </a:extLst>
              </a:tr>
              <a:tr h="352486">
                <a:tc>
                  <a:txBody>
                    <a:bodyPr/>
                    <a:lstStyle/>
                    <a:p>
                      <a:pPr algn="ctr" fontAlgn="b"/>
                      <a:r>
                        <a:rPr lang="en-GB" sz="1600" u="none" strike="noStrike">
                          <a:effectLst/>
                        </a:rPr>
                        <a:t>&lt;50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L03-1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487,680</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299050716"/>
                  </a:ext>
                </a:extLst>
              </a:tr>
              <a:tr h="352486">
                <a:tc>
                  <a:txBody>
                    <a:bodyPr/>
                    <a:lstStyle/>
                    <a:p>
                      <a:pPr algn="ctr" fontAlgn="b"/>
                      <a:r>
                        <a:rPr lang="en-GB" sz="1600" u="none" strike="noStrike">
                          <a:effectLst/>
                        </a:rPr>
                        <a:t>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L04-1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512,064</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749555976"/>
                  </a:ext>
                </a:extLst>
              </a:tr>
              <a:tr h="352486">
                <a:tc>
                  <a:txBody>
                    <a:bodyPr/>
                    <a:lstStyle/>
                    <a:p>
                      <a:pPr algn="ctr" fontAlgn="b"/>
                      <a:r>
                        <a:rPr lang="en-GB" sz="1600" u="none" strike="noStrike">
                          <a:effectLst/>
                        </a:rPr>
                        <a:t>100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L05-1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537,667</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249023182"/>
                  </a:ext>
                </a:extLst>
              </a:tr>
              <a:tr h="335700">
                <a:tc>
                  <a:txBody>
                    <a:bodyPr/>
                    <a:lstStyle/>
                    <a:p>
                      <a:pPr algn="ctr" fontAlgn="b"/>
                      <a:r>
                        <a:rPr lang="en-GB" sz="1600" u="none" strike="noStrike">
                          <a:effectLst/>
                        </a:rPr>
                        <a:t>150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80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90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L06-1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564,550</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760568741"/>
                  </a:ext>
                </a:extLst>
              </a:tr>
              <a:tr h="335700">
                <a:tc>
                  <a:txBody>
                    <a:bodyPr/>
                    <a:lstStyle/>
                    <a:p>
                      <a:pPr algn="ctr" fontAlgn="b"/>
                      <a:r>
                        <a:rPr lang="en-GB" sz="1600" u="none" strike="noStrike">
                          <a:effectLst/>
                        </a:rPr>
                        <a:t>200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120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140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L07-1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592,778</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622612387"/>
                  </a:ext>
                </a:extLst>
              </a:tr>
              <a:tr h="335700">
                <a:tc>
                  <a:txBody>
                    <a:bodyPr/>
                    <a:lstStyle/>
                    <a:p>
                      <a:pPr algn="ctr" fontAlgn="b"/>
                      <a:r>
                        <a:rPr lang="en-GB" sz="1600" u="none" strike="noStrike">
                          <a:effectLst/>
                        </a:rPr>
                        <a:t>400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270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320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L08-1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626,761</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7946830"/>
                  </a:ext>
                </a:extLst>
              </a:tr>
              <a:tr h="335700">
                <a:tc>
                  <a:txBody>
                    <a:bodyPr/>
                    <a:lstStyle/>
                    <a:p>
                      <a:pPr algn="ctr" fontAlgn="b"/>
                      <a:r>
                        <a:rPr lang="en-GB" sz="1600" u="none" strike="noStrike">
                          <a:effectLst/>
                        </a:rPr>
                        <a:t>600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400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480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L09-2</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689,288</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533206196"/>
                  </a:ext>
                </a:extLst>
              </a:tr>
              <a:tr h="335700">
                <a:tc>
                  <a:txBody>
                    <a:bodyPr/>
                    <a:lstStyle/>
                    <a:p>
                      <a:pPr algn="ctr" fontAlgn="b"/>
                      <a:r>
                        <a:rPr lang="en-GB" sz="1600" u="none" strike="noStrike">
                          <a:effectLst/>
                        </a:rPr>
                        <a:t>900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550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720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L10-2</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760,224</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05445059"/>
                  </a:ext>
                </a:extLst>
              </a:tr>
              <a:tr h="335700">
                <a:tc>
                  <a:txBody>
                    <a:bodyPr/>
                    <a:lstStyle/>
                    <a:p>
                      <a:pPr algn="ctr" fontAlgn="b"/>
                      <a:r>
                        <a:rPr lang="en-GB" sz="1600" u="none" strike="noStrike">
                          <a:effectLst/>
                        </a:rPr>
                        <a:t>1200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750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960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L11-2</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837,901</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606838837"/>
                  </a:ext>
                </a:extLst>
              </a:tr>
              <a:tr h="335700">
                <a:tc>
                  <a:txBody>
                    <a:bodyPr/>
                    <a:lstStyle/>
                    <a:p>
                      <a:pPr algn="ctr" fontAlgn="b"/>
                      <a:r>
                        <a:rPr lang="en-GB" sz="1600" u="none" strike="noStrike">
                          <a:effectLst/>
                        </a:rPr>
                        <a:t>1600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1000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1280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L12-1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916,476</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356640493"/>
                  </a:ext>
                </a:extLst>
              </a:tr>
              <a:tr h="352486">
                <a:tc>
                  <a:txBody>
                    <a:bodyPr/>
                    <a:lstStyle/>
                    <a:p>
                      <a:pPr algn="ctr" fontAlgn="b"/>
                      <a:r>
                        <a:rPr lang="en-GB" sz="1600" u="none" strike="noStrike">
                          <a:effectLst/>
                        </a:rPr>
                        <a:t>2000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1500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1600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L13-1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dirty="0">
                          <a:effectLst/>
                        </a:rPr>
                        <a:t>947,921</a:t>
                      </a:r>
                      <a:endParaRPr lang="en-GB"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913635287"/>
                  </a:ext>
                </a:extLst>
              </a:tr>
            </a:tbl>
          </a:graphicData>
        </a:graphic>
      </p:graphicFrame>
      <p:graphicFrame>
        <p:nvGraphicFramePr>
          <p:cNvPr id="9" name="Table 8">
            <a:extLst>
              <a:ext uri="{FF2B5EF4-FFF2-40B4-BE49-F238E27FC236}">
                <a16:creationId xmlns:a16="http://schemas.microsoft.com/office/drawing/2014/main" xmlns="" id="{AF508FC0-B228-4714-B341-446D9912157A}"/>
              </a:ext>
            </a:extLst>
          </p:cNvPr>
          <p:cNvGraphicFramePr>
            <a:graphicFrameLocks noGrp="1"/>
          </p:cNvGraphicFramePr>
          <p:nvPr>
            <p:extLst>
              <p:ext uri="{D42A27DB-BD31-4B8C-83A1-F6EECF244321}">
                <p14:modId xmlns:p14="http://schemas.microsoft.com/office/powerpoint/2010/main" val="1219575163"/>
              </p:ext>
            </p:extLst>
          </p:nvPr>
        </p:nvGraphicFramePr>
        <p:xfrm>
          <a:off x="5962918" y="1897343"/>
          <a:ext cx="5718218" cy="4464820"/>
        </p:xfrm>
        <a:graphic>
          <a:graphicData uri="http://schemas.openxmlformats.org/drawingml/2006/table">
            <a:tbl>
              <a:tblPr>
                <a:tableStyleId>{5C22544A-7EE6-4342-B048-85BDC9FD1C3A}</a:tableStyleId>
              </a:tblPr>
              <a:tblGrid>
                <a:gridCol w="1108988">
                  <a:extLst>
                    <a:ext uri="{9D8B030D-6E8A-4147-A177-3AD203B41FA5}">
                      <a16:colId xmlns:a16="http://schemas.microsoft.com/office/drawing/2014/main" xmlns="" val="3806231463"/>
                    </a:ext>
                  </a:extLst>
                </a:gridCol>
                <a:gridCol w="1108988">
                  <a:extLst>
                    <a:ext uri="{9D8B030D-6E8A-4147-A177-3AD203B41FA5}">
                      <a16:colId xmlns:a16="http://schemas.microsoft.com/office/drawing/2014/main" xmlns="" val="786764605"/>
                    </a:ext>
                  </a:extLst>
                </a:gridCol>
                <a:gridCol w="1108988">
                  <a:extLst>
                    <a:ext uri="{9D8B030D-6E8A-4147-A177-3AD203B41FA5}">
                      <a16:colId xmlns:a16="http://schemas.microsoft.com/office/drawing/2014/main" xmlns="" val="2496201166"/>
                    </a:ext>
                  </a:extLst>
                </a:gridCol>
                <a:gridCol w="1108988">
                  <a:extLst>
                    <a:ext uri="{9D8B030D-6E8A-4147-A177-3AD203B41FA5}">
                      <a16:colId xmlns:a16="http://schemas.microsoft.com/office/drawing/2014/main" xmlns="" val="2126416292"/>
                    </a:ext>
                  </a:extLst>
                </a:gridCol>
                <a:gridCol w="1282266">
                  <a:extLst>
                    <a:ext uri="{9D8B030D-6E8A-4147-A177-3AD203B41FA5}">
                      <a16:colId xmlns:a16="http://schemas.microsoft.com/office/drawing/2014/main" xmlns="" val="434366528"/>
                    </a:ext>
                  </a:extLst>
                </a:gridCol>
              </a:tblGrid>
              <a:tr h="311292">
                <a:tc gridSpan="5">
                  <a:txBody>
                    <a:bodyPr/>
                    <a:lstStyle/>
                    <a:p>
                      <a:pPr algn="ctr" fontAlgn="b"/>
                      <a:r>
                        <a:rPr lang="en-GB" sz="1800" u="none" strike="noStrike">
                          <a:effectLst/>
                        </a:rPr>
                        <a:t>Launatölur sérfr. fræðim. vísindam. 1. júní 2020</a:t>
                      </a:r>
                      <a:endParaRPr lang="en-GB" sz="18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4125535499"/>
                  </a:ext>
                </a:extLst>
              </a:tr>
              <a:tr h="536608">
                <a:tc>
                  <a:txBody>
                    <a:bodyPr/>
                    <a:lstStyle/>
                    <a:p>
                      <a:pPr algn="ctr" fontAlgn="b"/>
                      <a:r>
                        <a:rPr lang="en-GB" sz="1800" u="none" strike="noStrike">
                          <a:effectLst/>
                        </a:rPr>
                        <a:t>Heildast.</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40%</a:t>
                      </a:r>
                      <a:endParaRPr lang="en-GB"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60%+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800" u="none" strike="noStrike" dirty="0" err="1">
                          <a:effectLst/>
                        </a:rPr>
                        <a:t>Launafl</a:t>
                      </a:r>
                      <a:r>
                        <a:rPr lang="en-GB" sz="1800" u="none" strike="noStrike" dirty="0">
                          <a:effectLst/>
                        </a:rPr>
                        <a:t>.</a:t>
                      </a:r>
                      <a:endParaRPr lang="en-GB"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800" u="none" strike="noStrike">
                          <a:effectLst/>
                        </a:rPr>
                        <a:t>Mán.laun</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30991841"/>
                  </a:ext>
                </a:extLst>
              </a:tr>
              <a:tr h="296469">
                <a:tc>
                  <a:txBody>
                    <a:bodyPr/>
                    <a:lstStyle/>
                    <a:p>
                      <a:pPr algn="ctr" fontAlgn="b"/>
                      <a:r>
                        <a:rPr lang="en-GB" sz="1800" u="none" strike="noStrike">
                          <a:effectLst/>
                        </a:rPr>
                        <a:t>&lt;200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L06-1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584,296</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42510701"/>
                  </a:ext>
                </a:extLst>
              </a:tr>
              <a:tr h="296469">
                <a:tc>
                  <a:txBody>
                    <a:bodyPr/>
                    <a:lstStyle/>
                    <a:p>
                      <a:pPr algn="ctr" fontAlgn="b"/>
                      <a:r>
                        <a:rPr lang="en-GB" sz="1800" u="none" strike="noStrike">
                          <a:effectLst/>
                        </a:rPr>
                        <a:t>200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L07-1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613,510</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595909444"/>
                  </a:ext>
                </a:extLst>
              </a:tr>
              <a:tr h="296469">
                <a:tc>
                  <a:txBody>
                    <a:bodyPr/>
                    <a:lstStyle/>
                    <a:p>
                      <a:pPr algn="ctr" fontAlgn="b"/>
                      <a:r>
                        <a:rPr lang="en-GB" sz="1800" u="none" strike="noStrike">
                          <a:effectLst/>
                        </a:rPr>
                        <a:t>250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50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155</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L08-1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644,186</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18430153"/>
                  </a:ext>
                </a:extLst>
              </a:tr>
              <a:tr h="296469">
                <a:tc>
                  <a:txBody>
                    <a:bodyPr/>
                    <a:lstStyle/>
                    <a:p>
                      <a:pPr algn="ctr" fontAlgn="b"/>
                      <a:r>
                        <a:rPr lang="en-GB" sz="1800" u="none" strike="noStrike">
                          <a:effectLst/>
                        </a:rPr>
                        <a:t>375</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80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320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L09-1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676,395</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73782709"/>
                  </a:ext>
                </a:extLst>
              </a:tr>
              <a:tr h="296469">
                <a:tc>
                  <a:txBody>
                    <a:bodyPr/>
                    <a:lstStyle/>
                    <a:p>
                      <a:pPr algn="ctr" fontAlgn="b"/>
                      <a:r>
                        <a:rPr lang="en-GB" sz="1800" u="none" strike="noStrike">
                          <a:effectLst/>
                        </a:rPr>
                        <a:t>500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120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410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L10-1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710,215</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625304761"/>
                  </a:ext>
                </a:extLst>
              </a:tr>
              <a:tr h="296469">
                <a:tc>
                  <a:txBody>
                    <a:bodyPr/>
                    <a:lstStyle/>
                    <a:p>
                      <a:pPr algn="ctr" fontAlgn="b"/>
                      <a:r>
                        <a:rPr lang="en-GB" sz="1800" u="none" strike="noStrike">
                          <a:effectLst/>
                        </a:rPr>
                        <a:t>625</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270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500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L11-1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745,726</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152507658"/>
                  </a:ext>
                </a:extLst>
              </a:tr>
              <a:tr h="296469">
                <a:tc>
                  <a:txBody>
                    <a:bodyPr/>
                    <a:lstStyle/>
                    <a:p>
                      <a:pPr algn="ctr" fontAlgn="b"/>
                      <a:r>
                        <a:rPr lang="en-GB" sz="1800" u="none" strike="noStrike">
                          <a:effectLst/>
                        </a:rPr>
                        <a:t>750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400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600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L12-1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783,012</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28384329"/>
                  </a:ext>
                </a:extLst>
              </a:tr>
              <a:tr h="311292">
                <a:tc>
                  <a:txBody>
                    <a:bodyPr/>
                    <a:lstStyle/>
                    <a:p>
                      <a:pPr algn="ctr" fontAlgn="b"/>
                      <a:r>
                        <a:rPr lang="en-GB" sz="1800" u="none" strike="noStrike">
                          <a:effectLst/>
                        </a:rPr>
                        <a:t>900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550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720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L13-1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822,163</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519601889"/>
                  </a:ext>
                </a:extLst>
              </a:tr>
              <a:tr h="311292">
                <a:tc>
                  <a:txBody>
                    <a:bodyPr/>
                    <a:lstStyle/>
                    <a:p>
                      <a:pPr algn="ctr" fontAlgn="b"/>
                      <a:r>
                        <a:rPr lang="en-GB" sz="1800" u="none" strike="noStrike">
                          <a:effectLst/>
                        </a:rPr>
                        <a:t>1050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750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840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L14-1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863,271</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661452821"/>
                  </a:ext>
                </a:extLst>
              </a:tr>
              <a:tr h="296469">
                <a:tc>
                  <a:txBody>
                    <a:bodyPr/>
                    <a:lstStyle/>
                    <a:p>
                      <a:pPr algn="ctr" fontAlgn="b"/>
                      <a:r>
                        <a:rPr lang="en-GB" sz="1800" u="none" strike="noStrike">
                          <a:effectLst/>
                        </a:rPr>
                        <a:t>1200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1000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960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L15-1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906,434</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62531603"/>
                  </a:ext>
                </a:extLst>
              </a:tr>
              <a:tr h="311292">
                <a:tc>
                  <a:txBody>
                    <a:bodyPr/>
                    <a:lstStyle/>
                    <a:p>
                      <a:pPr algn="ctr" fontAlgn="b"/>
                      <a:r>
                        <a:rPr lang="en-GB" sz="1800" u="none" strike="noStrike">
                          <a:effectLst/>
                        </a:rPr>
                        <a:t>1600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1500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1280</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L16-1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951,756</a:t>
                      </a:r>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69264719"/>
                  </a:ext>
                </a:extLst>
              </a:tr>
              <a:tr h="311292">
                <a:tc>
                  <a:txBody>
                    <a:bodyPr/>
                    <a:lstStyle/>
                    <a:p>
                      <a:pPr algn="ctr" fontAlgn="b"/>
                      <a:r>
                        <a:rPr lang="en-GB" sz="1800" u="none" strike="noStrike">
                          <a:effectLst/>
                        </a:rPr>
                        <a:t>2000&gt;</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1600&gt;</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L17-1</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dirty="0">
                          <a:effectLst/>
                        </a:rPr>
                        <a:t>999,344</a:t>
                      </a:r>
                      <a:endParaRPr lang="en-GB"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560408860"/>
                  </a:ext>
                </a:extLst>
              </a:tr>
            </a:tbl>
          </a:graphicData>
        </a:graphic>
      </p:graphicFrame>
    </p:spTree>
    <p:extLst>
      <p:ext uri="{BB962C8B-B14F-4D97-AF65-F5344CB8AC3E}">
        <p14:creationId xmlns:p14="http://schemas.microsoft.com/office/powerpoint/2010/main" val="76168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3069946E-81E2-4716-8052-0A544BD04975}"/>
              </a:ext>
            </a:extLst>
          </p:cNvPr>
          <p:cNvSpPr>
            <a:spLocks noGrp="1"/>
          </p:cNvSpPr>
          <p:nvPr>
            <p:ph type="title"/>
          </p:nvPr>
        </p:nvSpPr>
        <p:spPr>
          <a:xfrm>
            <a:off x="640079" y="2053641"/>
            <a:ext cx="3669161" cy="2760098"/>
          </a:xfrm>
        </p:spPr>
        <p:txBody>
          <a:bodyPr>
            <a:normAutofit/>
          </a:bodyPr>
          <a:lstStyle/>
          <a:p>
            <a:r>
              <a:rPr lang="is-IS" sz="3700">
                <a:solidFill>
                  <a:srgbClr val="FFFFFF"/>
                </a:solidFill>
              </a:rPr>
              <a:t>Greining á launahækkunum</a:t>
            </a:r>
            <a:endParaRPr lang="en-GB" sz="3700">
              <a:solidFill>
                <a:srgbClr val="FFFFFF"/>
              </a:solidFill>
            </a:endParaRPr>
          </a:p>
        </p:txBody>
      </p:sp>
      <p:sp>
        <p:nvSpPr>
          <p:cNvPr id="3" name="Content Placeholder 2">
            <a:extLst>
              <a:ext uri="{FF2B5EF4-FFF2-40B4-BE49-F238E27FC236}">
                <a16:creationId xmlns:a16="http://schemas.microsoft.com/office/drawing/2014/main" xmlns="" id="{DF5D21C2-42C8-477F-9C7A-E653AE97B7B7}"/>
              </a:ext>
            </a:extLst>
          </p:cNvPr>
          <p:cNvSpPr>
            <a:spLocks noGrp="1"/>
          </p:cNvSpPr>
          <p:nvPr>
            <p:ph idx="1"/>
          </p:nvPr>
        </p:nvSpPr>
        <p:spPr>
          <a:xfrm>
            <a:off x="6090574" y="801866"/>
            <a:ext cx="5306084" cy="5230634"/>
          </a:xfrm>
        </p:spPr>
        <p:txBody>
          <a:bodyPr anchor="ctr">
            <a:normAutofit/>
          </a:bodyPr>
          <a:lstStyle/>
          <a:p>
            <a:r>
              <a:rPr lang="is-IS" sz="2400">
                <a:solidFill>
                  <a:srgbClr val="000000"/>
                </a:solidFill>
              </a:rPr>
              <a:t>Á tímabilinu apríl 2019 til september 2020 er gert ráð fyrir krónutöluhækkun 17.000,-. Hér skal tekið fram að krónutalan er sett á núllta flokk en prósentuhækkanir halda sér í launaþrepum til hægri (Í dag raðast flestir í þrep 1 eða 2).</a:t>
            </a:r>
          </a:p>
          <a:p>
            <a:r>
              <a:rPr lang="is-IS" sz="2400">
                <a:solidFill>
                  <a:srgbClr val="000000"/>
                </a:solidFill>
              </a:rPr>
              <a:t>Launahækkanir á tímabilinu: </a:t>
            </a:r>
            <a:endParaRPr lang="en-GB" sz="2400">
              <a:solidFill>
                <a:srgbClr val="000000"/>
              </a:solidFill>
            </a:endParaRPr>
          </a:p>
          <a:p>
            <a:pPr lvl="1"/>
            <a:r>
              <a:rPr lang="en-GB">
                <a:solidFill>
                  <a:srgbClr val="000000"/>
                </a:solidFill>
              </a:rPr>
              <a:t>Spönn prósentuhækkana:  14%til 18%, mest í lægstu flokkunum. </a:t>
            </a:r>
          </a:p>
          <a:p>
            <a:pPr lvl="1"/>
            <a:r>
              <a:rPr lang="en-GB">
                <a:solidFill>
                  <a:srgbClr val="000000"/>
                </a:solidFill>
              </a:rPr>
              <a:t>Meðaltal: um 14,5% </a:t>
            </a:r>
            <a:endParaRPr lang="is-IS">
              <a:solidFill>
                <a:srgbClr val="000000"/>
              </a:solidFill>
            </a:endParaRPr>
          </a:p>
        </p:txBody>
      </p:sp>
    </p:spTree>
    <p:extLst>
      <p:ext uri="{BB962C8B-B14F-4D97-AF65-F5344CB8AC3E}">
        <p14:creationId xmlns:p14="http://schemas.microsoft.com/office/powerpoint/2010/main" val="374188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470A5D5B-4CDC-4041-85B4-C135A0BA70AD}"/>
              </a:ext>
            </a:extLst>
          </p:cNvPr>
          <p:cNvSpPr>
            <a:spLocks noGrp="1"/>
          </p:cNvSpPr>
          <p:nvPr>
            <p:ph type="title"/>
          </p:nvPr>
        </p:nvSpPr>
        <p:spPr>
          <a:xfrm>
            <a:off x="640079" y="2053641"/>
            <a:ext cx="3669161" cy="2760098"/>
          </a:xfrm>
        </p:spPr>
        <p:txBody>
          <a:bodyPr>
            <a:normAutofit/>
          </a:bodyPr>
          <a:lstStyle/>
          <a:p>
            <a:r>
              <a:rPr lang="is-IS">
                <a:solidFill>
                  <a:srgbClr val="FFFFFF"/>
                </a:solidFill>
              </a:rPr>
              <a:t>3. Grein - Önnur laun er starfinu fylgja</a:t>
            </a:r>
            <a:endParaRPr lang="en-GB">
              <a:solidFill>
                <a:srgbClr val="FFFFFF"/>
              </a:solidFill>
            </a:endParaRPr>
          </a:p>
        </p:txBody>
      </p:sp>
      <p:sp>
        <p:nvSpPr>
          <p:cNvPr id="3" name="Content Placeholder 2">
            <a:extLst>
              <a:ext uri="{FF2B5EF4-FFF2-40B4-BE49-F238E27FC236}">
                <a16:creationId xmlns:a16="http://schemas.microsoft.com/office/drawing/2014/main" xmlns="" id="{D2027F57-0120-4AEA-9872-372883909134}"/>
              </a:ext>
            </a:extLst>
          </p:cNvPr>
          <p:cNvSpPr>
            <a:spLocks noGrp="1"/>
          </p:cNvSpPr>
          <p:nvPr>
            <p:ph idx="1"/>
          </p:nvPr>
        </p:nvSpPr>
        <p:spPr>
          <a:xfrm>
            <a:off x="6090574" y="801866"/>
            <a:ext cx="5306084" cy="5230634"/>
          </a:xfrm>
        </p:spPr>
        <p:txBody>
          <a:bodyPr anchor="ctr">
            <a:normAutofit lnSpcReduction="10000"/>
          </a:bodyPr>
          <a:lstStyle/>
          <a:p>
            <a:endParaRPr lang="is-IS" sz="3200" dirty="0">
              <a:solidFill>
                <a:srgbClr val="000000"/>
              </a:solidFill>
            </a:endParaRPr>
          </a:p>
          <a:p>
            <a:endParaRPr lang="is-IS" sz="3200" dirty="0">
              <a:solidFill>
                <a:srgbClr val="000000"/>
              </a:solidFill>
            </a:endParaRPr>
          </a:p>
          <a:p>
            <a:r>
              <a:rPr lang="is-IS" sz="3200" dirty="0">
                <a:solidFill>
                  <a:srgbClr val="000000"/>
                </a:solidFill>
              </a:rPr>
              <a:t>Auk mánaðarlauna er heimilt að greiða önnur laun er starfinu fylgja með mánaðarlegri greiðslu. Önnur laun geta verið vegna reglubundinnar yfirvinnu og starfstengds álags sem ekki verður mælt í tíma. Önnur laun koma í stað yfirvinnukaups skv. grein 1.5.</a:t>
            </a:r>
          </a:p>
          <a:p>
            <a:endParaRPr lang="en-GB" sz="3200" dirty="0">
              <a:solidFill>
                <a:srgbClr val="000000"/>
              </a:solidFill>
            </a:endParaRPr>
          </a:p>
        </p:txBody>
      </p:sp>
    </p:spTree>
    <p:extLst>
      <p:ext uri="{BB962C8B-B14F-4D97-AF65-F5344CB8AC3E}">
        <p14:creationId xmlns:p14="http://schemas.microsoft.com/office/powerpoint/2010/main" val="3704791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CF55633-E571-4E91-B6C1-2BC088995FF3}"/>
              </a:ext>
            </a:extLst>
          </p:cNvPr>
          <p:cNvSpPr>
            <a:spLocks noGrp="1"/>
          </p:cNvSpPr>
          <p:nvPr>
            <p:ph type="title"/>
          </p:nvPr>
        </p:nvSpPr>
        <p:spPr>
          <a:xfrm>
            <a:off x="640079" y="2053641"/>
            <a:ext cx="3669161" cy="2760098"/>
          </a:xfrm>
        </p:spPr>
        <p:txBody>
          <a:bodyPr>
            <a:normAutofit/>
          </a:bodyPr>
          <a:lstStyle/>
          <a:p>
            <a:r>
              <a:rPr lang="is-IS">
                <a:solidFill>
                  <a:srgbClr val="FFFFFF"/>
                </a:solidFill>
              </a:rPr>
              <a:t>4. Grein - Viðbótarlaun</a:t>
            </a:r>
            <a:endParaRPr lang="en-GB">
              <a:solidFill>
                <a:srgbClr val="FFFFFF"/>
              </a:solidFill>
            </a:endParaRPr>
          </a:p>
        </p:txBody>
      </p:sp>
      <p:sp>
        <p:nvSpPr>
          <p:cNvPr id="3" name="Content Placeholder 2">
            <a:extLst>
              <a:ext uri="{FF2B5EF4-FFF2-40B4-BE49-F238E27FC236}">
                <a16:creationId xmlns:a16="http://schemas.microsoft.com/office/drawing/2014/main" xmlns="" id="{22C304FB-1830-408F-9DB6-3A6C0F0CD654}"/>
              </a:ext>
            </a:extLst>
          </p:cNvPr>
          <p:cNvSpPr>
            <a:spLocks noGrp="1"/>
          </p:cNvSpPr>
          <p:nvPr>
            <p:ph idx="1"/>
          </p:nvPr>
        </p:nvSpPr>
        <p:spPr>
          <a:xfrm>
            <a:off x="6090574" y="801866"/>
            <a:ext cx="5306084" cy="5230634"/>
          </a:xfrm>
        </p:spPr>
        <p:txBody>
          <a:bodyPr anchor="ctr">
            <a:normAutofit/>
          </a:bodyPr>
          <a:lstStyle/>
          <a:p>
            <a:endParaRPr lang="is-IS" sz="3200" dirty="0">
              <a:solidFill>
                <a:srgbClr val="000000"/>
              </a:solidFill>
            </a:endParaRPr>
          </a:p>
          <a:p>
            <a:endParaRPr lang="en-GB" sz="3200" dirty="0">
              <a:solidFill>
                <a:srgbClr val="000000"/>
              </a:solidFill>
            </a:endParaRPr>
          </a:p>
          <a:p>
            <a:r>
              <a:rPr lang="is-IS" sz="3200" dirty="0">
                <a:solidFill>
                  <a:srgbClr val="000000"/>
                </a:solidFill>
              </a:rPr>
              <a:t>Heimilt er að greiða viðbótarlaun umfram reglubundin mánaðarlaun. Vegna sérstaks tímabundins álags eða verkefna sem eru verulega umfram reglubundnar starfsskyldur.</a:t>
            </a:r>
          </a:p>
          <a:p>
            <a:endParaRPr lang="en-GB" sz="3200" dirty="0">
              <a:solidFill>
                <a:srgbClr val="000000"/>
              </a:solidFill>
            </a:endParaRPr>
          </a:p>
        </p:txBody>
      </p:sp>
    </p:spTree>
    <p:extLst>
      <p:ext uri="{BB962C8B-B14F-4D97-AF65-F5344CB8AC3E}">
        <p14:creationId xmlns:p14="http://schemas.microsoft.com/office/powerpoint/2010/main" val="1901395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1543</Words>
  <Application>Microsoft Office PowerPoint</Application>
  <PresentationFormat>Widescreen</PresentationFormat>
  <Paragraphs>510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Kynning á kjarasamningi Félags háskólakennara 2019-2023 fyrir akademíska starfsfólk</vt:lpstr>
      <vt:lpstr>Gildistími og launahækkanir</vt:lpstr>
      <vt:lpstr>Breytingar á launatöflu frá 1. september 2020</vt:lpstr>
      <vt:lpstr>Launatafla A sem gildir frá 1. september 2020</vt:lpstr>
      <vt:lpstr>Launaröðun aðjúnkta 1, lektora og dósenta</vt:lpstr>
      <vt:lpstr>Launaröðun sérfræðinga, fræðimanna og vísindamanna</vt:lpstr>
      <vt:lpstr>Greining á launahækkunum</vt:lpstr>
      <vt:lpstr>3. Grein - Önnur laun er starfinu fylgja</vt:lpstr>
      <vt:lpstr>4. Grein - Viðbótarlaun</vt:lpstr>
      <vt:lpstr>Persónuuppbót og orlofsuppbót</vt:lpstr>
      <vt:lpstr>Stytting vinnuvikunnar</vt:lpstr>
      <vt:lpstr>8. Grein - orlof</vt:lpstr>
      <vt:lpstr>9. Grein – ferðatími erlendis</vt:lpstr>
      <vt:lpstr>10. Grein – styrktarsjóður </vt:lpstr>
      <vt:lpstr>11. Grein - Lífeyrissjóður</vt:lpstr>
      <vt:lpstr>Grein 12 – Atkvæðagreiðsla og samningsforsendur</vt:lpstr>
      <vt:lpstr>Bókanir</vt:lpstr>
      <vt:lpstr>Samkomulag við H.Í. </vt:lpstr>
      <vt:lpstr>Að lokum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Kynning á kjarasamningi Félags háskólakennara 2019-2023 fyrir akademíska starfsfólk</dc:title>
  <dc:creator>Michael Dal</dc:creator>
  <cp:lastModifiedBy>Helga Birna Ingimundardóttir</cp:lastModifiedBy>
  <cp:revision>3</cp:revision>
  <dcterms:created xsi:type="dcterms:W3CDTF">2020-01-07T17:46:58Z</dcterms:created>
  <dcterms:modified xsi:type="dcterms:W3CDTF">2020-01-08T14:16:20Z</dcterms:modified>
</cp:coreProperties>
</file>